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7"/>
  </p:notesMasterIdLst>
  <p:sldIdLst>
    <p:sldId id="290" r:id="rId2"/>
    <p:sldId id="260" r:id="rId3"/>
    <p:sldId id="289" r:id="rId4"/>
    <p:sldId id="291" r:id="rId5"/>
    <p:sldId id="294" r:id="rId6"/>
    <p:sldId id="295" r:id="rId7"/>
    <p:sldId id="292" r:id="rId8"/>
    <p:sldId id="324" r:id="rId9"/>
    <p:sldId id="339" r:id="rId10"/>
    <p:sldId id="298" r:id="rId11"/>
    <p:sldId id="303" r:id="rId12"/>
    <p:sldId id="345" r:id="rId13"/>
    <p:sldId id="348" r:id="rId14"/>
    <p:sldId id="304" r:id="rId15"/>
    <p:sldId id="307" r:id="rId16"/>
    <p:sldId id="306" r:id="rId17"/>
    <p:sldId id="305" r:id="rId18"/>
    <p:sldId id="342" r:id="rId19"/>
    <p:sldId id="334" r:id="rId20"/>
    <p:sldId id="330" r:id="rId21"/>
    <p:sldId id="308" r:id="rId22"/>
    <p:sldId id="299" r:id="rId23"/>
    <p:sldId id="300" r:id="rId24"/>
    <p:sldId id="302" r:id="rId25"/>
    <p:sldId id="340" r:id="rId26"/>
    <p:sldId id="336" r:id="rId27"/>
    <p:sldId id="310" r:id="rId28"/>
    <p:sldId id="311" r:id="rId29"/>
    <p:sldId id="312" r:id="rId30"/>
    <p:sldId id="313" r:id="rId31"/>
    <p:sldId id="315" r:id="rId32"/>
    <p:sldId id="316" r:id="rId33"/>
    <p:sldId id="341" r:id="rId34"/>
    <p:sldId id="314" r:id="rId35"/>
    <p:sldId id="346" r:id="rId36"/>
    <p:sldId id="347" r:id="rId37"/>
    <p:sldId id="337" r:id="rId38"/>
    <p:sldId id="333" r:id="rId39"/>
    <p:sldId id="326" r:id="rId40"/>
    <p:sldId id="327" r:id="rId41"/>
    <p:sldId id="328" r:id="rId42"/>
    <p:sldId id="261" r:id="rId43"/>
    <p:sldId id="338" r:id="rId44"/>
    <p:sldId id="296" r:id="rId45"/>
    <p:sldId id="297" r:id="rId4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1pPr>
    <a:lvl2pPr marL="457200"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2pPr>
    <a:lvl3pPr marL="914400"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3pPr>
    <a:lvl4pPr marL="1371600"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4pPr>
    <a:lvl5pPr marL="1828800" algn="l" defTabSz="457200" rtl="0" eaLnBrk="0" fontAlgn="base" hangingPunct="0">
      <a:spcBef>
        <a:spcPct val="0"/>
      </a:spcBef>
      <a:spcAft>
        <a:spcPct val="0"/>
      </a:spcAft>
      <a:defRPr kern="1200">
        <a:solidFill>
          <a:schemeClr val="tx1"/>
        </a:solidFill>
        <a:latin typeface="Gill Sans MT" panose="020B0502020104020203" pitchFamily="34" charset="77"/>
        <a:ea typeface="+mn-ea"/>
        <a:cs typeface="+mn-cs"/>
      </a:defRPr>
    </a:lvl5pPr>
    <a:lvl6pPr marL="2286000" algn="l" defTabSz="914400" rtl="0" eaLnBrk="1" latinLnBrk="0" hangingPunct="1">
      <a:defRPr kern="1200">
        <a:solidFill>
          <a:schemeClr val="tx1"/>
        </a:solidFill>
        <a:latin typeface="Gill Sans MT" panose="020B0502020104020203" pitchFamily="34" charset="77"/>
        <a:ea typeface="+mn-ea"/>
        <a:cs typeface="+mn-cs"/>
      </a:defRPr>
    </a:lvl6pPr>
    <a:lvl7pPr marL="2743200" algn="l" defTabSz="914400" rtl="0" eaLnBrk="1" latinLnBrk="0" hangingPunct="1">
      <a:defRPr kern="1200">
        <a:solidFill>
          <a:schemeClr val="tx1"/>
        </a:solidFill>
        <a:latin typeface="Gill Sans MT" panose="020B0502020104020203" pitchFamily="34" charset="77"/>
        <a:ea typeface="+mn-ea"/>
        <a:cs typeface="+mn-cs"/>
      </a:defRPr>
    </a:lvl7pPr>
    <a:lvl8pPr marL="3200400" algn="l" defTabSz="914400" rtl="0" eaLnBrk="1" latinLnBrk="0" hangingPunct="1">
      <a:defRPr kern="1200">
        <a:solidFill>
          <a:schemeClr val="tx1"/>
        </a:solidFill>
        <a:latin typeface="Gill Sans MT" panose="020B0502020104020203" pitchFamily="34" charset="77"/>
        <a:ea typeface="+mn-ea"/>
        <a:cs typeface="+mn-cs"/>
      </a:defRPr>
    </a:lvl8pPr>
    <a:lvl9pPr marL="3657600" algn="l" defTabSz="914400" rtl="0" eaLnBrk="1" latinLnBrk="0" hangingPunct="1">
      <a:defRPr kern="1200">
        <a:solidFill>
          <a:schemeClr val="tx1"/>
        </a:solidFill>
        <a:latin typeface="Gill Sans MT" panose="020B0502020104020203" pitchFamily="34" charset="77"/>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LL Diana C"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8" autoAdjust="0"/>
    <p:restoredTop sz="84225" autoAdjust="0"/>
  </p:normalViewPr>
  <p:slideViewPr>
    <p:cSldViewPr snapToGrid="0" snapToObjects="1">
      <p:cViewPr varScale="1">
        <p:scale>
          <a:sx n="115" d="100"/>
          <a:sy n="115" d="100"/>
        </p:scale>
        <p:origin x="2019" y="55"/>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BE8905-436D-4B9A-950A-97010E0BBF8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439B6EB-EC42-442A-9FE8-0BCEDF9F93AE}">
      <dgm:prSet custT="1"/>
      <dgm:spPr/>
      <dgm:t>
        <a:bodyPr/>
        <a:lstStyle/>
        <a:p>
          <a:r>
            <a:rPr lang="en-US" sz="1800" kern="1200" dirty="0"/>
            <a:t>Visitors to Northeast Washington are </a:t>
          </a:r>
          <a:r>
            <a:rPr lang="en-US" sz="1800" b="1" kern="1200" dirty="0">
              <a:solidFill>
                <a:srgbClr val="2B4F8A"/>
              </a:solidFill>
              <a:latin typeface="Franklin Gothic Book" panose="020B0503020102020204"/>
              <a:ea typeface="+mn-ea"/>
              <a:cs typeface="+mn-cs"/>
            </a:rPr>
            <a:t>somewhat satisfied </a:t>
          </a:r>
          <a:r>
            <a:rPr lang="en-US" sz="1800" kern="1200" dirty="0"/>
            <a:t>with their experience, but we find key areas for improving visitor experiences and encouraging repeat visits.</a:t>
          </a:r>
        </a:p>
      </dgm:t>
    </dgm:pt>
    <dgm:pt modelId="{EA54359F-9CEF-49C6-A648-49DC2E31A9EA}" type="parTrans" cxnId="{8E9D4BE4-DF8B-4402-87F0-BA6CB5C0672B}">
      <dgm:prSet/>
      <dgm:spPr/>
      <dgm:t>
        <a:bodyPr/>
        <a:lstStyle/>
        <a:p>
          <a:endParaRPr lang="en-US"/>
        </a:p>
      </dgm:t>
    </dgm:pt>
    <dgm:pt modelId="{A9F9F640-C032-4D3D-A946-D5F277C962B9}" type="sibTrans" cxnId="{8E9D4BE4-DF8B-4402-87F0-BA6CB5C0672B}">
      <dgm:prSet/>
      <dgm:spPr/>
      <dgm:t>
        <a:bodyPr/>
        <a:lstStyle/>
        <a:p>
          <a:endParaRPr lang="en-US"/>
        </a:p>
      </dgm:t>
    </dgm:pt>
    <dgm:pt modelId="{9A017683-8931-4FF0-944F-A0303C44B44E}">
      <dgm:prSet custT="1"/>
      <dgm:spPr/>
      <dgm:t>
        <a:bodyPr/>
        <a:lstStyle/>
        <a:p>
          <a:r>
            <a:rPr lang="en-US" sz="1800" b="1" u="sng" kern="1200" dirty="0"/>
            <a:t>Visitor profile</a:t>
          </a:r>
          <a:r>
            <a:rPr lang="en-US" sz="1800" kern="1200" dirty="0"/>
            <a:t>: Visitors tend to be </a:t>
          </a:r>
          <a:r>
            <a:rPr lang="en-US" sz="1800" b="1" kern="1200" dirty="0">
              <a:solidFill>
                <a:schemeClr val="accent6"/>
              </a:solidFill>
            </a:rPr>
            <a:t>older,</a:t>
          </a:r>
          <a:r>
            <a:rPr lang="en-US" sz="1800" kern="1200" dirty="0"/>
            <a:t> traveling </a:t>
          </a:r>
          <a:r>
            <a:rPr lang="en-US" sz="1800" b="1" kern="1200" dirty="0">
              <a:solidFill>
                <a:schemeClr val="accent6"/>
              </a:solidFill>
            </a:rPr>
            <a:t>with children not living at home</a:t>
          </a:r>
          <a:r>
            <a:rPr lang="en-US" sz="1800" kern="1200" dirty="0">
              <a:solidFill>
                <a:schemeClr val="tx1"/>
              </a:solidFill>
            </a:rPr>
            <a:t>,</a:t>
          </a:r>
          <a:r>
            <a:rPr lang="en-US" sz="1800" kern="1200" dirty="0"/>
            <a:t> </a:t>
          </a:r>
          <a:r>
            <a:rPr lang="en-US" sz="1800" b="1" kern="1200" dirty="0">
              <a:solidFill>
                <a:srgbClr val="2B4F8A"/>
              </a:solidFill>
              <a:latin typeface="Franklin Gothic Book" panose="020B0503020102020204"/>
              <a:ea typeface="+mn-ea"/>
              <a:cs typeface="+mn-cs"/>
            </a:rPr>
            <a:t>on</a:t>
          </a:r>
          <a:r>
            <a:rPr lang="en-US" sz="1800" kern="1200" dirty="0">
              <a:solidFill>
                <a:schemeClr val="accent6"/>
              </a:solidFill>
            </a:rPr>
            <a:t> </a:t>
          </a:r>
          <a:r>
            <a:rPr lang="en-US" sz="1800" b="1" kern="1200" dirty="0">
              <a:solidFill>
                <a:schemeClr val="accent6"/>
              </a:solidFill>
            </a:rPr>
            <a:t>multiday trips </a:t>
          </a:r>
          <a:r>
            <a:rPr lang="en-US" sz="1800" b="0" kern="1200" dirty="0"/>
            <a:t>staying </a:t>
          </a:r>
          <a:r>
            <a:rPr lang="en-US" sz="1800" b="1" kern="1200" dirty="0">
              <a:solidFill>
                <a:schemeClr val="accent6"/>
              </a:solidFill>
            </a:rPr>
            <a:t>with friends/family </a:t>
          </a:r>
          <a:r>
            <a:rPr lang="en-US" sz="1800" b="0" kern="1200" dirty="0"/>
            <a:t>or </a:t>
          </a:r>
          <a:r>
            <a:rPr lang="en-US" sz="1800" b="1" kern="1200" dirty="0">
              <a:solidFill>
                <a:srgbClr val="2B4F8A"/>
              </a:solidFill>
              <a:latin typeface="Franklin Gothic Book" panose="020B0503020102020204"/>
              <a:ea typeface="+mn-ea"/>
              <a:cs typeface="+mn-cs"/>
            </a:rPr>
            <a:t>campground</a:t>
          </a:r>
          <a:r>
            <a:rPr lang="en-US" sz="1800" b="1" kern="1200" dirty="0"/>
            <a:t>.</a:t>
          </a:r>
          <a:endParaRPr lang="en-US" sz="1800" kern="1200" dirty="0"/>
        </a:p>
      </dgm:t>
    </dgm:pt>
    <dgm:pt modelId="{5FB47E79-27D9-47A9-9654-90C208F0AC74}" type="parTrans" cxnId="{551AE762-1734-461A-A562-7CE8298FFD8F}">
      <dgm:prSet/>
      <dgm:spPr/>
      <dgm:t>
        <a:bodyPr/>
        <a:lstStyle/>
        <a:p>
          <a:endParaRPr lang="en-US"/>
        </a:p>
      </dgm:t>
    </dgm:pt>
    <dgm:pt modelId="{32DB9A20-9370-43CA-A63C-60DCDDC97A4F}" type="sibTrans" cxnId="{551AE762-1734-461A-A562-7CE8298FFD8F}">
      <dgm:prSet/>
      <dgm:spPr/>
      <dgm:t>
        <a:bodyPr/>
        <a:lstStyle/>
        <a:p>
          <a:endParaRPr lang="en-US"/>
        </a:p>
      </dgm:t>
    </dgm:pt>
    <dgm:pt modelId="{22FE68C4-364B-4DC8-A136-6253B6719267}">
      <dgm:prSet custT="1"/>
      <dgm:spPr/>
      <dgm:t>
        <a:bodyPr/>
        <a:lstStyle/>
        <a:p>
          <a:r>
            <a:rPr lang="en-US" sz="1800" b="1" u="sng" dirty="0">
              <a:solidFill>
                <a:schemeClr val="tx1"/>
              </a:solidFill>
            </a:rPr>
            <a:t>What visitors disliked</a:t>
          </a:r>
          <a:r>
            <a:rPr lang="en-US" sz="1800" b="1" u="none" dirty="0">
              <a:solidFill>
                <a:schemeClr val="tx1"/>
              </a:solidFill>
            </a:rPr>
            <a:t>: </a:t>
          </a:r>
          <a:r>
            <a:rPr lang="en-US" sz="1800" b="1" dirty="0">
              <a:solidFill>
                <a:schemeClr val="accent3"/>
              </a:solidFill>
            </a:rPr>
            <a:t>Lack of restaurants and accommodations,</a:t>
          </a:r>
          <a:r>
            <a:rPr lang="en-US" sz="1800" dirty="0"/>
            <a:t> and </a:t>
          </a:r>
          <a:r>
            <a:rPr lang="en-US" sz="1800" b="1" dirty="0">
              <a:solidFill>
                <a:schemeClr val="accent3"/>
              </a:solidFill>
            </a:rPr>
            <a:t>lack of trail maintenance, political conditions</a:t>
          </a:r>
          <a:r>
            <a:rPr lang="en-US" sz="1800" dirty="0"/>
            <a:t> were among </a:t>
          </a:r>
          <a:r>
            <a:rPr lang="en-US" sz="1800" u="none" dirty="0"/>
            <a:t>main complaints from visitors.</a:t>
          </a:r>
        </a:p>
      </dgm:t>
    </dgm:pt>
    <dgm:pt modelId="{74B59F91-C219-4F8F-85F0-1880EC3A7785}" type="parTrans" cxnId="{D1A75800-B5F5-48C0-B46F-4127218B160D}">
      <dgm:prSet/>
      <dgm:spPr/>
      <dgm:t>
        <a:bodyPr/>
        <a:lstStyle/>
        <a:p>
          <a:endParaRPr lang="en-US"/>
        </a:p>
      </dgm:t>
    </dgm:pt>
    <dgm:pt modelId="{811E2E06-9F03-4E03-A3D0-F54BE3D6044A}" type="sibTrans" cxnId="{D1A75800-B5F5-48C0-B46F-4127218B160D}">
      <dgm:prSet/>
      <dgm:spPr/>
      <dgm:t>
        <a:bodyPr/>
        <a:lstStyle/>
        <a:p>
          <a:endParaRPr lang="en-US"/>
        </a:p>
      </dgm:t>
    </dgm:pt>
    <dgm:pt modelId="{1BD7E558-FCDC-4B1D-BC9C-7F7D48D5CF9E}">
      <dgm:prSet custT="1"/>
      <dgm:spPr/>
      <dgm:t>
        <a:bodyPr/>
        <a:lstStyle/>
        <a:p>
          <a:r>
            <a:rPr lang="en-US" sz="1800" b="1" u="sng" kern="1200" dirty="0">
              <a:solidFill>
                <a:schemeClr val="tx1"/>
              </a:solidFill>
            </a:rPr>
            <a:t>Why would they choose not to return</a:t>
          </a:r>
          <a:r>
            <a:rPr lang="en-US" sz="1800" b="1" u="none" kern="1200" dirty="0">
              <a:solidFill>
                <a:schemeClr val="tx1"/>
              </a:solidFill>
            </a:rPr>
            <a:t>? </a:t>
          </a:r>
          <a:r>
            <a:rPr lang="en-US" sz="1800" b="1" kern="1200" dirty="0">
              <a:solidFill>
                <a:schemeClr val="accent3"/>
              </a:solidFill>
            </a:rPr>
            <a:t>Recreation, affordability, </a:t>
          </a:r>
          <a:r>
            <a:rPr lang="en-US" sz="1800" u="none" kern="1200" dirty="0">
              <a:solidFill>
                <a:srgbClr val="000000">
                  <a:hueOff val="0"/>
                  <a:satOff val="0"/>
                  <a:lumOff val="0"/>
                  <a:alphaOff val="0"/>
                </a:srgbClr>
              </a:solidFill>
              <a:latin typeface="Franklin Gothic Book" panose="020B0503020102020204"/>
              <a:ea typeface="+mn-ea"/>
              <a:cs typeface="+mn-cs"/>
            </a:rPr>
            <a:t>and</a:t>
          </a:r>
          <a:r>
            <a:rPr lang="en-US" sz="1800" b="1" kern="1200" dirty="0">
              <a:solidFill>
                <a:schemeClr val="accent3"/>
              </a:solidFill>
            </a:rPr>
            <a:t> natural beauty </a:t>
          </a:r>
          <a:r>
            <a:rPr lang="en-US" sz="1800" kern="1200" dirty="0"/>
            <a:t>are among main reasons people </a:t>
          </a:r>
          <a:r>
            <a:rPr lang="en-US" sz="1800" u="none" kern="1200" dirty="0"/>
            <a:t>would choose not to visit again</a:t>
          </a:r>
          <a:r>
            <a:rPr lang="en-US" sz="1800" kern="1200" dirty="0"/>
            <a:t>. </a:t>
          </a:r>
        </a:p>
      </dgm:t>
    </dgm:pt>
    <dgm:pt modelId="{72121AD4-5640-4FB1-A67A-0CC7F40BDF27}" type="parTrans" cxnId="{77ADD68B-F8A0-40C0-95DF-1382BDF743E3}">
      <dgm:prSet/>
      <dgm:spPr/>
      <dgm:t>
        <a:bodyPr/>
        <a:lstStyle/>
        <a:p>
          <a:endParaRPr lang="en-US"/>
        </a:p>
      </dgm:t>
    </dgm:pt>
    <dgm:pt modelId="{66828EC1-75F7-4C58-BCB8-ECF10F201B2C}" type="sibTrans" cxnId="{77ADD68B-F8A0-40C0-95DF-1382BDF743E3}">
      <dgm:prSet/>
      <dgm:spPr/>
      <dgm:t>
        <a:bodyPr/>
        <a:lstStyle/>
        <a:p>
          <a:endParaRPr lang="en-US"/>
        </a:p>
      </dgm:t>
    </dgm:pt>
    <dgm:pt modelId="{AAEE5114-6292-1445-9970-89731412654F}">
      <dgm:prSet custT="1"/>
      <dgm:spPr/>
      <dgm:t>
        <a:bodyPr/>
        <a:lstStyle/>
        <a:p>
          <a:r>
            <a:rPr lang="en-US" sz="1800" b="1" u="sng" kern="1200" dirty="0">
              <a:solidFill>
                <a:schemeClr val="tx1"/>
              </a:solidFill>
            </a:rPr>
            <a:t>Most popular activities</a:t>
          </a:r>
          <a:r>
            <a:rPr lang="en-US" sz="1800" b="1" u="none" kern="1200" dirty="0">
              <a:solidFill>
                <a:schemeClr val="tx1"/>
              </a:solidFill>
            </a:rPr>
            <a:t>:  </a:t>
          </a:r>
          <a:r>
            <a:rPr lang="en-US" sz="1800" b="1" kern="1200" dirty="0">
              <a:solidFill>
                <a:srgbClr val="002C57"/>
              </a:solidFill>
              <a:latin typeface="Franklin Gothic Book" panose="020B0503020102020204"/>
              <a:ea typeface="+mn-ea"/>
              <a:cs typeface="+mn-cs"/>
            </a:rPr>
            <a:t>Golfing</a:t>
          </a:r>
          <a:r>
            <a:rPr lang="en-US" sz="1800" b="1" kern="1200" dirty="0">
              <a:solidFill>
                <a:schemeClr val="tx2"/>
              </a:solidFill>
            </a:rPr>
            <a:t>, restaurants, hiking, wildlife, camping, visiting friends, photography.</a:t>
          </a:r>
          <a:endParaRPr lang="en-US" sz="1800" kern="1200" dirty="0"/>
        </a:p>
      </dgm:t>
    </dgm:pt>
    <dgm:pt modelId="{701092A4-1A83-DF49-B898-C595A8AF214C}" type="parTrans" cxnId="{2120FC5F-0DFD-E741-9F0C-74178E1AB225}">
      <dgm:prSet/>
      <dgm:spPr/>
      <dgm:t>
        <a:bodyPr/>
        <a:lstStyle/>
        <a:p>
          <a:endParaRPr lang="en-US"/>
        </a:p>
      </dgm:t>
    </dgm:pt>
    <dgm:pt modelId="{35948876-6FE9-A247-8650-52EFF993E499}" type="sibTrans" cxnId="{2120FC5F-0DFD-E741-9F0C-74178E1AB225}">
      <dgm:prSet/>
      <dgm:spPr/>
      <dgm:t>
        <a:bodyPr/>
        <a:lstStyle/>
        <a:p>
          <a:endParaRPr lang="en-US"/>
        </a:p>
      </dgm:t>
    </dgm:pt>
    <dgm:pt modelId="{82125D6E-CAB3-0940-B3BD-1C7EADE9813A}">
      <dgm:prSet custT="1"/>
      <dgm:spPr/>
      <dgm:t>
        <a:bodyPr/>
        <a:lstStyle/>
        <a:p>
          <a:r>
            <a:rPr lang="en-US" sz="1800" b="1" u="sng" dirty="0">
              <a:solidFill>
                <a:schemeClr val="tx1"/>
              </a:solidFill>
            </a:rPr>
            <a:t>Most important factors for visiting</a:t>
          </a:r>
          <a:r>
            <a:rPr lang="en-US" sz="1800" b="1" dirty="0">
              <a:solidFill>
                <a:schemeClr val="accent6"/>
              </a:solidFill>
            </a:rPr>
            <a:t>: Scenic beauty,</a:t>
          </a:r>
          <a:r>
            <a:rPr lang="en-US" sz="1800" dirty="0"/>
            <a:t> </a:t>
          </a:r>
          <a:r>
            <a:rPr lang="en-US" sz="1800" b="1" dirty="0">
              <a:solidFill>
                <a:schemeClr val="accent6"/>
              </a:solidFill>
            </a:rPr>
            <a:t>relaxation,</a:t>
          </a:r>
          <a:r>
            <a:rPr lang="en-US" sz="1800" dirty="0"/>
            <a:t> and </a:t>
          </a:r>
          <a:r>
            <a:rPr lang="en-US" sz="1800" b="1" dirty="0">
              <a:solidFill>
                <a:schemeClr val="accent6"/>
              </a:solidFill>
            </a:rPr>
            <a:t>affordability </a:t>
          </a:r>
          <a:r>
            <a:rPr lang="en-US" sz="1800" dirty="0"/>
            <a:t>were rated </a:t>
          </a:r>
          <a:r>
            <a:rPr lang="en-US" sz="1800" b="0" u="none" dirty="0"/>
            <a:t>most important </a:t>
          </a:r>
          <a:r>
            <a:rPr lang="en-US" sz="1800" dirty="0"/>
            <a:t>to visitors when deciding whether to visit.</a:t>
          </a:r>
        </a:p>
      </dgm:t>
    </dgm:pt>
    <dgm:pt modelId="{825BC349-1349-584B-B6F1-DAA5DC4A1229}" type="parTrans" cxnId="{6365F5FD-D0D8-0842-9309-3F0DE2045765}">
      <dgm:prSet/>
      <dgm:spPr/>
      <dgm:t>
        <a:bodyPr/>
        <a:lstStyle/>
        <a:p>
          <a:endParaRPr lang="en-US"/>
        </a:p>
      </dgm:t>
    </dgm:pt>
    <dgm:pt modelId="{B6EC9C61-32AD-C540-A79D-E9312BC81A92}" type="sibTrans" cxnId="{6365F5FD-D0D8-0842-9309-3F0DE2045765}">
      <dgm:prSet/>
      <dgm:spPr/>
      <dgm:t>
        <a:bodyPr/>
        <a:lstStyle/>
        <a:p>
          <a:endParaRPr lang="en-US"/>
        </a:p>
      </dgm:t>
    </dgm:pt>
    <dgm:pt modelId="{87C9F495-47F1-0F42-90E6-168159CA9CF5}">
      <dgm:prSet custT="1"/>
      <dgm:spPr/>
      <dgm:t>
        <a:bodyPr/>
        <a:lstStyle/>
        <a:p>
          <a:r>
            <a:rPr lang="en-US" sz="1800" b="1" u="sng" dirty="0">
              <a:solidFill>
                <a:schemeClr val="tx1"/>
              </a:solidFill>
            </a:rPr>
            <a:t>What visitors liked:</a:t>
          </a:r>
          <a:r>
            <a:rPr lang="en-US" sz="1800" b="1" dirty="0">
              <a:solidFill>
                <a:schemeClr val="accent1"/>
              </a:solidFill>
            </a:rPr>
            <a:t> Scenery,</a:t>
          </a:r>
          <a:r>
            <a:rPr lang="en-US" sz="1800" dirty="0"/>
            <a:t> </a:t>
          </a:r>
          <a:r>
            <a:rPr lang="en-US" sz="1800" b="1" dirty="0">
              <a:solidFill>
                <a:schemeClr val="accent1"/>
              </a:solidFill>
            </a:rPr>
            <a:t>affordability,</a:t>
          </a:r>
          <a:r>
            <a:rPr lang="en-US" sz="1800" dirty="0"/>
            <a:t> and </a:t>
          </a:r>
          <a:r>
            <a:rPr lang="en-US" sz="1800" b="1" dirty="0">
              <a:solidFill>
                <a:schemeClr val="accent1"/>
              </a:solidFill>
            </a:rPr>
            <a:t>spending time with family </a:t>
          </a:r>
          <a:r>
            <a:rPr lang="en-US" sz="1800" dirty="0"/>
            <a:t>were most common </a:t>
          </a:r>
          <a:r>
            <a:rPr lang="en-US" sz="1800" u="none" dirty="0"/>
            <a:t>positive feedback </a:t>
          </a:r>
          <a:r>
            <a:rPr lang="en-US" sz="1800" dirty="0"/>
            <a:t>from visitors.</a:t>
          </a:r>
        </a:p>
      </dgm:t>
    </dgm:pt>
    <dgm:pt modelId="{13BFDED2-1F15-324B-AD3B-01BBA4E23D82}" type="parTrans" cxnId="{369CF165-D585-9C49-BBF5-FABFE86F97E5}">
      <dgm:prSet/>
      <dgm:spPr/>
      <dgm:t>
        <a:bodyPr/>
        <a:lstStyle/>
        <a:p>
          <a:endParaRPr lang="en-US"/>
        </a:p>
      </dgm:t>
    </dgm:pt>
    <dgm:pt modelId="{BB3CFACC-99E3-0740-AC03-C87E3F52FC09}" type="sibTrans" cxnId="{369CF165-D585-9C49-BBF5-FABFE86F97E5}">
      <dgm:prSet/>
      <dgm:spPr/>
      <dgm:t>
        <a:bodyPr/>
        <a:lstStyle/>
        <a:p>
          <a:endParaRPr lang="en-US"/>
        </a:p>
      </dgm:t>
    </dgm:pt>
    <dgm:pt modelId="{7D1A1F48-D87F-9A41-AAD0-7AD80BED27E0}" type="pres">
      <dgm:prSet presAssocID="{11BE8905-436D-4B9A-950A-97010E0BBF82}" presName="vert0" presStyleCnt="0">
        <dgm:presLayoutVars>
          <dgm:dir/>
          <dgm:animOne val="branch"/>
          <dgm:animLvl val="lvl"/>
        </dgm:presLayoutVars>
      </dgm:prSet>
      <dgm:spPr/>
    </dgm:pt>
    <dgm:pt modelId="{E7EBF22C-2896-4A47-86D1-CC4BC92D757E}" type="pres">
      <dgm:prSet presAssocID="{3439B6EB-EC42-442A-9FE8-0BCEDF9F93AE}" presName="thickLine" presStyleLbl="alignNode1" presStyleIdx="0" presStyleCnt="7"/>
      <dgm:spPr/>
    </dgm:pt>
    <dgm:pt modelId="{15E75727-BB89-D94E-9018-CBD76DED420C}" type="pres">
      <dgm:prSet presAssocID="{3439B6EB-EC42-442A-9FE8-0BCEDF9F93AE}" presName="horz1" presStyleCnt="0"/>
      <dgm:spPr/>
    </dgm:pt>
    <dgm:pt modelId="{1A9397C2-09ED-D343-8E4F-B65F783CF65E}" type="pres">
      <dgm:prSet presAssocID="{3439B6EB-EC42-442A-9FE8-0BCEDF9F93AE}" presName="tx1" presStyleLbl="revTx" presStyleIdx="0" presStyleCnt="7"/>
      <dgm:spPr/>
    </dgm:pt>
    <dgm:pt modelId="{2BE259B3-75D2-BB45-B677-3EB6CCC947A6}" type="pres">
      <dgm:prSet presAssocID="{3439B6EB-EC42-442A-9FE8-0BCEDF9F93AE}" presName="vert1" presStyleCnt="0"/>
      <dgm:spPr/>
    </dgm:pt>
    <dgm:pt modelId="{CDDA8A87-76E5-0A4F-A833-8C0176856C6B}" type="pres">
      <dgm:prSet presAssocID="{9A017683-8931-4FF0-944F-A0303C44B44E}" presName="thickLine" presStyleLbl="alignNode1" presStyleIdx="1" presStyleCnt="7"/>
      <dgm:spPr/>
    </dgm:pt>
    <dgm:pt modelId="{85DC56FD-316F-6946-BA3A-725BA14719A9}" type="pres">
      <dgm:prSet presAssocID="{9A017683-8931-4FF0-944F-A0303C44B44E}" presName="horz1" presStyleCnt="0"/>
      <dgm:spPr/>
    </dgm:pt>
    <dgm:pt modelId="{F3791B48-3FE3-7B47-B1EE-0A7C2F56048E}" type="pres">
      <dgm:prSet presAssocID="{9A017683-8931-4FF0-944F-A0303C44B44E}" presName="tx1" presStyleLbl="revTx" presStyleIdx="1" presStyleCnt="7"/>
      <dgm:spPr/>
    </dgm:pt>
    <dgm:pt modelId="{FAF70BF7-A445-F749-8D27-F6E1B4B2A5DF}" type="pres">
      <dgm:prSet presAssocID="{9A017683-8931-4FF0-944F-A0303C44B44E}" presName="vert1" presStyleCnt="0"/>
      <dgm:spPr/>
    </dgm:pt>
    <dgm:pt modelId="{1BDFC43F-E069-8A4A-9F88-8C6D722885EF}" type="pres">
      <dgm:prSet presAssocID="{AAEE5114-6292-1445-9970-89731412654F}" presName="thickLine" presStyleLbl="alignNode1" presStyleIdx="2" presStyleCnt="7"/>
      <dgm:spPr/>
    </dgm:pt>
    <dgm:pt modelId="{9EF0FC02-7992-0F42-97ED-AB17C859F748}" type="pres">
      <dgm:prSet presAssocID="{AAEE5114-6292-1445-9970-89731412654F}" presName="horz1" presStyleCnt="0"/>
      <dgm:spPr/>
    </dgm:pt>
    <dgm:pt modelId="{8746A1DB-55B9-1F46-877A-39DA84DDA87A}" type="pres">
      <dgm:prSet presAssocID="{AAEE5114-6292-1445-9970-89731412654F}" presName="tx1" presStyleLbl="revTx" presStyleIdx="2" presStyleCnt="7"/>
      <dgm:spPr/>
    </dgm:pt>
    <dgm:pt modelId="{DB27D744-5565-E440-A1B5-6290E2FA8077}" type="pres">
      <dgm:prSet presAssocID="{AAEE5114-6292-1445-9970-89731412654F}" presName="vert1" presStyleCnt="0"/>
      <dgm:spPr/>
    </dgm:pt>
    <dgm:pt modelId="{BBF2BC5F-2544-8647-8CC9-5260307AEC20}" type="pres">
      <dgm:prSet presAssocID="{82125D6E-CAB3-0940-B3BD-1C7EADE9813A}" presName="thickLine" presStyleLbl="alignNode1" presStyleIdx="3" presStyleCnt="7"/>
      <dgm:spPr/>
    </dgm:pt>
    <dgm:pt modelId="{63D805EE-9DC7-1D41-B768-CFBB83585849}" type="pres">
      <dgm:prSet presAssocID="{82125D6E-CAB3-0940-B3BD-1C7EADE9813A}" presName="horz1" presStyleCnt="0"/>
      <dgm:spPr/>
    </dgm:pt>
    <dgm:pt modelId="{62732673-88EF-144A-B6A2-3D9520C5B20C}" type="pres">
      <dgm:prSet presAssocID="{82125D6E-CAB3-0940-B3BD-1C7EADE9813A}" presName="tx1" presStyleLbl="revTx" presStyleIdx="3" presStyleCnt="7"/>
      <dgm:spPr/>
    </dgm:pt>
    <dgm:pt modelId="{D6319A56-5A3D-2647-9270-E96E1B1D4C06}" type="pres">
      <dgm:prSet presAssocID="{82125D6E-CAB3-0940-B3BD-1C7EADE9813A}" presName="vert1" presStyleCnt="0"/>
      <dgm:spPr/>
    </dgm:pt>
    <dgm:pt modelId="{E065B631-6164-2447-8CB7-FF2B9AD78648}" type="pres">
      <dgm:prSet presAssocID="{87C9F495-47F1-0F42-90E6-168159CA9CF5}" presName="thickLine" presStyleLbl="alignNode1" presStyleIdx="4" presStyleCnt="7"/>
      <dgm:spPr/>
    </dgm:pt>
    <dgm:pt modelId="{CFBD6D7E-CBE7-2E44-9CB0-5AC6DFE97432}" type="pres">
      <dgm:prSet presAssocID="{87C9F495-47F1-0F42-90E6-168159CA9CF5}" presName="horz1" presStyleCnt="0"/>
      <dgm:spPr/>
    </dgm:pt>
    <dgm:pt modelId="{ACD7F093-A40A-BF4B-931A-9FAC46963DC1}" type="pres">
      <dgm:prSet presAssocID="{87C9F495-47F1-0F42-90E6-168159CA9CF5}" presName="tx1" presStyleLbl="revTx" presStyleIdx="4" presStyleCnt="7"/>
      <dgm:spPr/>
    </dgm:pt>
    <dgm:pt modelId="{0E0C04A4-DEB9-8646-9D6D-C94D1D9FD58D}" type="pres">
      <dgm:prSet presAssocID="{87C9F495-47F1-0F42-90E6-168159CA9CF5}" presName="vert1" presStyleCnt="0"/>
      <dgm:spPr/>
    </dgm:pt>
    <dgm:pt modelId="{653A7FDE-5677-7845-827F-70B7C4481633}" type="pres">
      <dgm:prSet presAssocID="{22FE68C4-364B-4DC8-A136-6253B6719267}" presName="thickLine" presStyleLbl="alignNode1" presStyleIdx="5" presStyleCnt="7"/>
      <dgm:spPr/>
    </dgm:pt>
    <dgm:pt modelId="{57F01FE5-8B36-CB4D-A3F7-61762FD76355}" type="pres">
      <dgm:prSet presAssocID="{22FE68C4-364B-4DC8-A136-6253B6719267}" presName="horz1" presStyleCnt="0"/>
      <dgm:spPr/>
    </dgm:pt>
    <dgm:pt modelId="{279B95C9-67CD-CE44-A1EC-39157CE0E364}" type="pres">
      <dgm:prSet presAssocID="{22FE68C4-364B-4DC8-A136-6253B6719267}" presName="tx1" presStyleLbl="revTx" presStyleIdx="5" presStyleCnt="7"/>
      <dgm:spPr/>
    </dgm:pt>
    <dgm:pt modelId="{3B38F059-FD49-AD4E-9138-9CC8E317B3D8}" type="pres">
      <dgm:prSet presAssocID="{22FE68C4-364B-4DC8-A136-6253B6719267}" presName="vert1" presStyleCnt="0"/>
      <dgm:spPr/>
    </dgm:pt>
    <dgm:pt modelId="{CE211534-C7DE-B847-91BF-AB33E683A839}" type="pres">
      <dgm:prSet presAssocID="{1BD7E558-FCDC-4B1D-BC9C-7F7D48D5CF9E}" presName="thickLine" presStyleLbl="alignNode1" presStyleIdx="6" presStyleCnt="7"/>
      <dgm:spPr/>
    </dgm:pt>
    <dgm:pt modelId="{69944CE3-3ABA-0045-9A81-AA2E9624D987}" type="pres">
      <dgm:prSet presAssocID="{1BD7E558-FCDC-4B1D-BC9C-7F7D48D5CF9E}" presName="horz1" presStyleCnt="0"/>
      <dgm:spPr/>
    </dgm:pt>
    <dgm:pt modelId="{28864C32-621C-FE40-9DC6-C69B6B4162FE}" type="pres">
      <dgm:prSet presAssocID="{1BD7E558-FCDC-4B1D-BC9C-7F7D48D5CF9E}" presName="tx1" presStyleLbl="revTx" presStyleIdx="6" presStyleCnt="7"/>
      <dgm:spPr/>
    </dgm:pt>
    <dgm:pt modelId="{D59E7737-7CF1-694F-865F-3A45A184DDBD}" type="pres">
      <dgm:prSet presAssocID="{1BD7E558-FCDC-4B1D-BC9C-7F7D48D5CF9E}" presName="vert1" presStyleCnt="0"/>
      <dgm:spPr/>
    </dgm:pt>
  </dgm:ptLst>
  <dgm:cxnLst>
    <dgm:cxn modelId="{D1A75800-B5F5-48C0-B46F-4127218B160D}" srcId="{11BE8905-436D-4B9A-950A-97010E0BBF82}" destId="{22FE68C4-364B-4DC8-A136-6253B6719267}" srcOrd="5" destOrd="0" parTransId="{74B59F91-C219-4F8F-85F0-1880EC3A7785}" sibTransId="{811E2E06-9F03-4E03-A3D0-F54BE3D6044A}"/>
    <dgm:cxn modelId="{12DAD309-6C75-504E-941E-1D7912D676DB}" type="presOf" srcId="{22FE68C4-364B-4DC8-A136-6253B6719267}" destId="{279B95C9-67CD-CE44-A1EC-39157CE0E364}" srcOrd="0" destOrd="0" presId="urn:microsoft.com/office/officeart/2008/layout/LinedList"/>
    <dgm:cxn modelId="{8789F80D-7D3E-E643-A23A-B8E48B2A15EA}" type="presOf" srcId="{82125D6E-CAB3-0940-B3BD-1C7EADE9813A}" destId="{62732673-88EF-144A-B6A2-3D9520C5B20C}" srcOrd="0" destOrd="0" presId="urn:microsoft.com/office/officeart/2008/layout/LinedList"/>
    <dgm:cxn modelId="{2120FC5F-0DFD-E741-9F0C-74178E1AB225}" srcId="{11BE8905-436D-4B9A-950A-97010E0BBF82}" destId="{AAEE5114-6292-1445-9970-89731412654F}" srcOrd="2" destOrd="0" parTransId="{701092A4-1A83-DF49-B898-C595A8AF214C}" sibTransId="{35948876-6FE9-A247-8650-52EFF993E499}"/>
    <dgm:cxn modelId="{551AE762-1734-461A-A562-7CE8298FFD8F}" srcId="{11BE8905-436D-4B9A-950A-97010E0BBF82}" destId="{9A017683-8931-4FF0-944F-A0303C44B44E}" srcOrd="1" destOrd="0" parTransId="{5FB47E79-27D9-47A9-9654-90C208F0AC74}" sibTransId="{32DB9A20-9370-43CA-A63C-60DCDDC97A4F}"/>
    <dgm:cxn modelId="{369CF165-D585-9C49-BBF5-FABFE86F97E5}" srcId="{11BE8905-436D-4B9A-950A-97010E0BBF82}" destId="{87C9F495-47F1-0F42-90E6-168159CA9CF5}" srcOrd="4" destOrd="0" parTransId="{13BFDED2-1F15-324B-AD3B-01BBA4E23D82}" sibTransId="{BB3CFACC-99E3-0740-AC03-C87E3F52FC09}"/>
    <dgm:cxn modelId="{5DE01558-D485-A14E-9BA0-909F0F8BAD61}" type="presOf" srcId="{1BD7E558-FCDC-4B1D-BC9C-7F7D48D5CF9E}" destId="{28864C32-621C-FE40-9DC6-C69B6B4162FE}" srcOrd="0" destOrd="0" presId="urn:microsoft.com/office/officeart/2008/layout/LinedList"/>
    <dgm:cxn modelId="{2DA89A8A-76A1-DA45-89A2-928FBA2784AA}" type="presOf" srcId="{87C9F495-47F1-0F42-90E6-168159CA9CF5}" destId="{ACD7F093-A40A-BF4B-931A-9FAC46963DC1}" srcOrd="0" destOrd="0" presId="urn:microsoft.com/office/officeart/2008/layout/LinedList"/>
    <dgm:cxn modelId="{77ADD68B-F8A0-40C0-95DF-1382BDF743E3}" srcId="{11BE8905-436D-4B9A-950A-97010E0BBF82}" destId="{1BD7E558-FCDC-4B1D-BC9C-7F7D48D5CF9E}" srcOrd="6" destOrd="0" parTransId="{72121AD4-5640-4FB1-A67A-0CC7F40BDF27}" sibTransId="{66828EC1-75F7-4C58-BCB8-ECF10F201B2C}"/>
    <dgm:cxn modelId="{D62E3794-0AC0-5E4D-BE37-B80CA4C65F87}" type="presOf" srcId="{9A017683-8931-4FF0-944F-A0303C44B44E}" destId="{F3791B48-3FE3-7B47-B1EE-0A7C2F56048E}" srcOrd="0" destOrd="0" presId="urn:microsoft.com/office/officeart/2008/layout/LinedList"/>
    <dgm:cxn modelId="{8E5D77A4-98A9-754D-82DC-E97F3CD3DE32}" type="presOf" srcId="{AAEE5114-6292-1445-9970-89731412654F}" destId="{8746A1DB-55B9-1F46-877A-39DA84DDA87A}" srcOrd="0" destOrd="0" presId="urn:microsoft.com/office/officeart/2008/layout/LinedList"/>
    <dgm:cxn modelId="{E2FF37CF-805B-694F-BC46-8B7FE5151567}" type="presOf" srcId="{3439B6EB-EC42-442A-9FE8-0BCEDF9F93AE}" destId="{1A9397C2-09ED-D343-8E4F-B65F783CF65E}" srcOrd="0" destOrd="0" presId="urn:microsoft.com/office/officeart/2008/layout/LinedList"/>
    <dgm:cxn modelId="{8E9D4BE4-DF8B-4402-87F0-BA6CB5C0672B}" srcId="{11BE8905-436D-4B9A-950A-97010E0BBF82}" destId="{3439B6EB-EC42-442A-9FE8-0BCEDF9F93AE}" srcOrd="0" destOrd="0" parTransId="{EA54359F-9CEF-49C6-A648-49DC2E31A9EA}" sibTransId="{A9F9F640-C032-4D3D-A946-D5F277C962B9}"/>
    <dgm:cxn modelId="{85CF8AF5-0F7C-714E-9DBB-29F766B18238}" type="presOf" srcId="{11BE8905-436D-4B9A-950A-97010E0BBF82}" destId="{7D1A1F48-D87F-9A41-AAD0-7AD80BED27E0}" srcOrd="0" destOrd="0" presId="urn:microsoft.com/office/officeart/2008/layout/LinedList"/>
    <dgm:cxn modelId="{6365F5FD-D0D8-0842-9309-3F0DE2045765}" srcId="{11BE8905-436D-4B9A-950A-97010E0BBF82}" destId="{82125D6E-CAB3-0940-B3BD-1C7EADE9813A}" srcOrd="3" destOrd="0" parTransId="{825BC349-1349-584B-B6F1-DAA5DC4A1229}" sibTransId="{B6EC9C61-32AD-C540-A79D-E9312BC81A92}"/>
    <dgm:cxn modelId="{326A17BD-E5F0-E648-B68B-83D1A03EE018}" type="presParOf" srcId="{7D1A1F48-D87F-9A41-AAD0-7AD80BED27E0}" destId="{E7EBF22C-2896-4A47-86D1-CC4BC92D757E}" srcOrd="0" destOrd="0" presId="urn:microsoft.com/office/officeart/2008/layout/LinedList"/>
    <dgm:cxn modelId="{DAA0B356-7AD3-764F-A07A-D3073A992173}" type="presParOf" srcId="{7D1A1F48-D87F-9A41-AAD0-7AD80BED27E0}" destId="{15E75727-BB89-D94E-9018-CBD76DED420C}" srcOrd="1" destOrd="0" presId="urn:microsoft.com/office/officeart/2008/layout/LinedList"/>
    <dgm:cxn modelId="{6F7A2C9C-121D-EF45-8197-CE8A8B81271A}" type="presParOf" srcId="{15E75727-BB89-D94E-9018-CBD76DED420C}" destId="{1A9397C2-09ED-D343-8E4F-B65F783CF65E}" srcOrd="0" destOrd="0" presId="urn:microsoft.com/office/officeart/2008/layout/LinedList"/>
    <dgm:cxn modelId="{C1220061-486A-CD4D-BDA2-41FD0F027E01}" type="presParOf" srcId="{15E75727-BB89-D94E-9018-CBD76DED420C}" destId="{2BE259B3-75D2-BB45-B677-3EB6CCC947A6}" srcOrd="1" destOrd="0" presId="urn:microsoft.com/office/officeart/2008/layout/LinedList"/>
    <dgm:cxn modelId="{7017B03D-085D-CD49-9121-88E22AAADC30}" type="presParOf" srcId="{7D1A1F48-D87F-9A41-AAD0-7AD80BED27E0}" destId="{CDDA8A87-76E5-0A4F-A833-8C0176856C6B}" srcOrd="2" destOrd="0" presId="urn:microsoft.com/office/officeart/2008/layout/LinedList"/>
    <dgm:cxn modelId="{045AD9EB-CCA2-3041-B280-E6E1CE236126}" type="presParOf" srcId="{7D1A1F48-D87F-9A41-AAD0-7AD80BED27E0}" destId="{85DC56FD-316F-6946-BA3A-725BA14719A9}" srcOrd="3" destOrd="0" presId="urn:microsoft.com/office/officeart/2008/layout/LinedList"/>
    <dgm:cxn modelId="{B5F2E1A8-4735-A948-B210-6A46B7C3278B}" type="presParOf" srcId="{85DC56FD-316F-6946-BA3A-725BA14719A9}" destId="{F3791B48-3FE3-7B47-B1EE-0A7C2F56048E}" srcOrd="0" destOrd="0" presId="urn:microsoft.com/office/officeart/2008/layout/LinedList"/>
    <dgm:cxn modelId="{C7F1731D-8C2A-064A-9E6C-7D45DDE74812}" type="presParOf" srcId="{85DC56FD-316F-6946-BA3A-725BA14719A9}" destId="{FAF70BF7-A445-F749-8D27-F6E1B4B2A5DF}" srcOrd="1" destOrd="0" presId="urn:microsoft.com/office/officeart/2008/layout/LinedList"/>
    <dgm:cxn modelId="{BDF18282-362C-7547-9369-C34A92A318B9}" type="presParOf" srcId="{7D1A1F48-D87F-9A41-AAD0-7AD80BED27E0}" destId="{1BDFC43F-E069-8A4A-9F88-8C6D722885EF}" srcOrd="4" destOrd="0" presId="urn:microsoft.com/office/officeart/2008/layout/LinedList"/>
    <dgm:cxn modelId="{DA62FC20-CCA9-1C4C-AF33-1BAC905CA846}" type="presParOf" srcId="{7D1A1F48-D87F-9A41-AAD0-7AD80BED27E0}" destId="{9EF0FC02-7992-0F42-97ED-AB17C859F748}" srcOrd="5" destOrd="0" presId="urn:microsoft.com/office/officeart/2008/layout/LinedList"/>
    <dgm:cxn modelId="{7CCB4883-12EB-954C-9A3F-AA86A039B59D}" type="presParOf" srcId="{9EF0FC02-7992-0F42-97ED-AB17C859F748}" destId="{8746A1DB-55B9-1F46-877A-39DA84DDA87A}" srcOrd="0" destOrd="0" presId="urn:microsoft.com/office/officeart/2008/layout/LinedList"/>
    <dgm:cxn modelId="{5C6D0F40-CDA4-3E4C-9F26-837121BD5AB4}" type="presParOf" srcId="{9EF0FC02-7992-0F42-97ED-AB17C859F748}" destId="{DB27D744-5565-E440-A1B5-6290E2FA8077}" srcOrd="1" destOrd="0" presId="urn:microsoft.com/office/officeart/2008/layout/LinedList"/>
    <dgm:cxn modelId="{52D5F396-7B90-6D4E-86D1-D96EDE04A145}" type="presParOf" srcId="{7D1A1F48-D87F-9A41-AAD0-7AD80BED27E0}" destId="{BBF2BC5F-2544-8647-8CC9-5260307AEC20}" srcOrd="6" destOrd="0" presId="urn:microsoft.com/office/officeart/2008/layout/LinedList"/>
    <dgm:cxn modelId="{F1885436-1BE3-DA4C-AFE2-D4358CBA01A5}" type="presParOf" srcId="{7D1A1F48-D87F-9A41-AAD0-7AD80BED27E0}" destId="{63D805EE-9DC7-1D41-B768-CFBB83585849}" srcOrd="7" destOrd="0" presId="urn:microsoft.com/office/officeart/2008/layout/LinedList"/>
    <dgm:cxn modelId="{4294C9B4-B1F0-A445-A457-06C65EA3B744}" type="presParOf" srcId="{63D805EE-9DC7-1D41-B768-CFBB83585849}" destId="{62732673-88EF-144A-B6A2-3D9520C5B20C}" srcOrd="0" destOrd="0" presId="urn:microsoft.com/office/officeart/2008/layout/LinedList"/>
    <dgm:cxn modelId="{14019610-39B4-4E41-B8AF-D1766B0655B3}" type="presParOf" srcId="{63D805EE-9DC7-1D41-B768-CFBB83585849}" destId="{D6319A56-5A3D-2647-9270-E96E1B1D4C06}" srcOrd="1" destOrd="0" presId="urn:microsoft.com/office/officeart/2008/layout/LinedList"/>
    <dgm:cxn modelId="{C4EF8FDA-EB43-204D-857D-0B55FA2E041D}" type="presParOf" srcId="{7D1A1F48-D87F-9A41-AAD0-7AD80BED27E0}" destId="{E065B631-6164-2447-8CB7-FF2B9AD78648}" srcOrd="8" destOrd="0" presId="urn:microsoft.com/office/officeart/2008/layout/LinedList"/>
    <dgm:cxn modelId="{2C38CA45-09A0-EE4A-9252-6A169BA3181E}" type="presParOf" srcId="{7D1A1F48-D87F-9A41-AAD0-7AD80BED27E0}" destId="{CFBD6D7E-CBE7-2E44-9CB0-5AC6DFE97432}" srcOrd="9" destOrd="0" presId="urn:microsoft.com/office/officeart/2008/layout/LinedList"/>
    <dgm:cxn modelId="{BF90B334-A76F-EF40-8380-671E2D84D4A3}" type="presParOf" srcId="{CFBD6D7E-CBE7-2E44-9CB0-5AC6DFE97432}" destId="{ACD7F093-A40A-BF4B-931A-9FAC46963DC1}" srcOrd="0" destOrd="0" presId="urn:microsoft.com/office/officeart/2008/layout/LinedList"/>
    <dgm:cxn modelId="{36D89EB5-7B30-8F4B-B0F8-CA7B26660228}" type="presParOf" srcId="{CFBD6D7E-CBE7-2E44-9CB0-5AC6DFE97432}" destId="{0E0C04A4-DEB9-8646-9D6D-C94D1D9FD58D}" srcOrd="1" destOrd="0" presId="urn:microsoft.com/office/officeart/2008/layout/LinedList"/>
    <dgm:cxn modelId="{56CFAD40-FFC2-604B-9AA5-BD2F765E9D17}" type="presParOf" srcId="{7D1A1F48-D87F-9A41-AAD0-7AD80BED27E0}" destId="{653A7FDE-5677-7845-827F-70B7C4481633}" srcOrd="10" destOrd="0" presId="urn:microsoft.com/office/officeart/2008/layout/LinedList"/>
    <dgm:cxn modelId="{ADA914E3-F920-6246-B0E8-80D377290C21}" type="presParOf" srcId="{7D1A1F48-D87F-9A41-AAD0-7AD80BED27E0}" destId="{57F01FE5-8B36-CB4D-A3F7-61762FD76355}" srcOrd="11" destOrd="0" presId="urn:microsoft.com/office/officeart/2008/layout/LinedList"/>
    <dgm:cxn modelId="{DED29E95-06CA-8548-8AE0-B8D8861CC15E}" type="presParOf" srcId="{57F01FE5-8B36-CB4D-A3F7-61762FD76355}" destId="{279B95C9-67CD-CE44-A1EC-39157CE0E364}" srcOrd="0" destOrd="0" presId="urn:microsoft.com/office/officeart/2008/layout/LinedList"/>
    <dgm:cxn modelId="{05D58256-86A5-9E47-8DD2-B830DDD8812D}" type="presParOf" srcId="{57F01FE5-8B36-CB4D-A3F7-61762FD76355}" destId="{3B38F059-FD49-AD4E-9138-9CC8E317B3D8}" srcOrd="1" destOrd="0" presId="urn:microsoft.com/office/officeart/2008/layout/LinedList"/>
    <dgm:cxn modelId="{5AAFEBB0-988A-1E46-A059-3CFBAEF17E91}" type="presParOf" srcId="{7D1A1F48-D87F-9A41-AAD0-7AD80BED27E0}" destId="{CE211534-C7DE-B847-91BF-AB33E683A839}" srcOrd="12" destOrd="0" presId="urn:microsoft.com/office/officeart/2008/layout/LinedList"/>
    <dgm:cxn modelId="{56C6655F-308C-2F49-96EF-7F6D0FC4FCCC}" type="presParOf" srcId="{7D1A1F48-D87F-9A41-AAD0-7AD80BED27E0}" destId="{69944CE3-3ABA-0045-9A81-AA2E9624D987}" srcOrd="13" destOrd="0" presId="urn:microsoft.com/office/officeart/2008/layout/LinedList"/>
    <dgm:cxn modelId="{65E871F3-53F3-A844-A014-2478C39D87D1}" type="presParOf" srcId="{69944CE3-3ABA-0045-9A81-AA2E9624D987}" destId="{28864C32-621C-FE40-9DC6-C69B6B4162FE}" srcOrd="0" destOrd="0" presId="urn:microsoft.com/office/officeart/2008/layout/LinedList"/>
    <dgm:cxn modelId="{11AE518A-2C71-4D44-8B1D-B561C2C3E76B}" type="presParOf" srcId="{69944CE3-3ABA-0045-9A81-AA2E9624D987}" destId="{D59E7737-7CF1-694F-865F-3A45A184DD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FE4C8A-A51F-CE4F-B83A-720AF53ED5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049C1BA-CF5C-0C49-A0BE-37D4C466AA1A}">
      <dgm:prSet custT="1"/>
      <dgm:spPr/>
      <dgm:t>
        <a:bodyPr/>
        <a:lstStyle/>
        <a:p>
          <a:r>
            <a:rPr lang="en-US" sz="2000" b="1" dirty="0">
              <a:solidFill>
                <a:schemeClr val="accent3"/>
              </a:solidFill>
            </a:rPr>
            <a:t>Low-income visitors </a:t>
          </a:r>
          <a:r>
            <a:rPr lang="en-US" sz="2000" dirty="0"/>
            <a:t>(less than $50,000 household income) were </a:t>
          </a:r>
          <a:r>
            <a:rPr lang="en-US" sz="2000" b="1" dirty="0"/>
            <a:t>more likely to </a:t>
          </a:r>
          <a:r>
            <a:rPr lang="en-US" sz="2000" b="1" dirty="0">
              <a:solidFill>
                <a:schemeClr val="accent3"/>
              </a:solidFill>
            </a:rPr>
            <a:t>stay in a campground</a:t>
          </a:r>
          <a:r>
            <a:rPr lang="en-US" sz="2000" dirty="0">
              <a:solidFill>
                <a:schemeClr val="accent3"/>
              </a:solidFill>
            </a:rPr>
            <a:t> </a:t>
          </a:r>
          <a:r>
            <a:rPr lang="en-US" sz="2000" dirty="0"/>
            <a:t>(67%) than the overall sample (44%). </a:t>
          </a:r>
        </a:p>
        <a:p>
          <a:endParaRPr lang="en-US" sz="2000" dirty="0"/>
        </a:p>
      </dgm:t>
    </dgm:pt>
    <dgm:pt modelId="{99080D42-D043-0D48-8CDE-FFA5340E35EE}" type="parTrans" cxnId="{BB20EEBE-E181-AC43-BDC0-26109965A3A1}">
      <dgm:prSet/>
      <dgm:spPr/>
      <dgm:t>
        <a:bodyPr/>
        <a:lstStyle/>
        <a:p>
          <a:endParaRPr lang="en-US"/>
        </a:p>
      </dgm:t>
    </dgm:pt>
    <dgm:pt modelId="{6154D2D4-A8FC-9E44-9010-3320998F2110}" type="sibTrans" cxnId="{BB20EEBE-E181-AC43-BDC0-26109965A3A1}">
      <dgm:prSet/>
      <dgm:spPr/>
      <dgm:t>
        <a:bodyPr/>
        <a:lstStyle/>
        <a:p>
          <a:endParaRPr lang="en-US"/>
        </a:p>
      </dgm:t>
    </dgm:pt>
    <dgm:pt modelId="{5C9E4985-F568-2346-A921-7DC680CD0F7D}">
      <dgm:prSet custT="1"/>
      <dgm:spPr/>
      <dgm:t>
        <a:bodyPr/>
        <a:lstStyle/>
        <a:p>
          <a:r>
            <a:rPr lang="en-US" sz="2000" b="1" dirty="0">
              <a:solidFill>
                <a:schemeClr val="accent3"/>
              </a:solidFill>
            </a:rPr>
            <a:t>Low-income visitors </a:t>
          </a:r>
          <a:r>
            <a:rPr lang="en-US" sz="2000" dirty="0"/>
            <a:t>stayed in the </a:t>
          </a:r>
          <a:r>
            <a:rPr lang="en-US" sz="2000" b="1" dirty="0">
              <a:solidFill>
                <a:schemeClr val="accent3"/>
              </a:solidFill>
            </a:rPr>
            <a:t>Colville National Forest </a:t>
          </a:r>
          <a:r>
            <a:rPr lang="en-US" sz="2000" dirty="0"/>
            <a:t> almost </a:t>
          </a:r>
          <a:r>
            <a:rPr lang="en-US" sz="2000" b="1" dirty="0"/>
            <a:t>5x more more often</a:t>
          </a:r>
          <a:r>
            <a:rPr lang="en-US" sz="2000" dirty="0"/>
            <a:t> than all respondents (67% of low-income respondents vs. 14% for all respondents).</a:t>
          </a:r>
        </a:p>
        <a:p>
          <a:endParaRPr lang="en-US" sz="2000" dirty="0"/>
        </a:p>
      </dgm:t>
    </dgm:pt>
    <dgm:pt modelId="{0C205A7C-4DCE-7840-978D-AD4EF17224BB}" type="parTrans" cxnId="{7FFFD1ED-6351-AD41-82E0-DB591ADADE8E}">
      <dgm:prSet/>
      <dgm:spPr/>
      <dgm:t>
        <a:bodyPr/>
        <a:lstStyle/>
        <a:p>
          <a:endParaRPr lang="en-US"/>
        </a:p>
      </dgm:t>
    </dgm:pt>
    <dgm:pt modelId="{72B5F2FA-55BC-BB45-931A-AFA530FFB30C}" type="sibTrans" cxnId="{7FFFD1ED-6351-AD41-82E0-DB591ADADE8E}">
      <dgm:prSet/>
      <dgm:spPr/>
      <dgm:t>
        <a:bodyPr/>
        <a:lstStyle/>
        <a:p>
          <a:endParaRPr lang="en-US"/>
        </a:p>
      </dgm:t>
    </dgm:pt>
    <dgm:pt modelId="{BBEB22A0-AF59-A146-A238-2B4DF38E2E27}">
      <dgm:prSet custT="1"/>
      <dgm:spPr/>
      <dgm:t>
        <a:bodyPr/>
        <a:lstStyle/>
        <a:p>
          <a:r>
            <a:rPr lang="en-US" sz="2000" b="1" dirty="0">
              <a:solidFill>
                <a:schemeClr val="accent3"/>
              </a:solidFill>
            </a:rPr>
            <a:t>Low-income visitors </a:t>
          </a:r>
          <a:r>
            <a:rPr lang="en-US" sz="2000" dirty="0"/>
            <a:t>did not travel by </a:t>
          </a:r>
          <a:r>
            <a:rPr lang="en-US" sz="2000" b="1" dirty="0"/>
            <a:t>camper/RV </a:t>
          </a:r>
          <a:r>
            <a:rPr lang="en-US" sz="2000" dirty="0"/>
            <a:t>(compared to 22% of higher income respondents).</a:t>
          </a:r>
        </a:p>
        <a:p>
          <a:r>
            <a:rPr lang="en-US" sz="2000" i="1" dirty="0"/>
            <a:t>(Note: statistical significance of differences across groups was not tested)</a:t>
          </a:r>
        </a:p>
      </dgm:t>
    </dgm:pt>
    <dgm:pt modelId="{BA391334-FC3F-C04B-84A7-3F7D4EE957F3}" type="parTrans" cxnId="{3FE06F9B-E40F-7447-8EF1-69A6B642BF00}">
      <dgm:prSet/>
      <dgm:spPr/>
      <dgm:t>
        <a:bodyPr/>
        <a:lstStyle/>
        <a:p>
          <a:endParaRPr lang="en-US"/>
        </a:p>
      </dgm:t>
    </dgm:pt>
    <dgm:pt modelId="{83394996-EB01-254B-B8C4-AA16C2BC3A66}" type="sibTrans" cxnId="{3FE06F9B-E40F-7447-8EF1-69A6B642BF00}">
      <dgm:prSet/>
      <dgm:spPr/>
      <dgm:t>
        <a:bodyPr/>
        <a:lstStyle/>
        <a:p>
          <a:endParaRPr lang="en-US"/>
        </a:p>
      </dgm:t>
    </dgm:pt>
    <dgm:pt modelId="{A4F03B8D-8C12-144D-9941-9EAD92619A92}" type="pres">
      <dgm:prSet presAssocID="{2AFE4C8A-A51F-CE4F-B83A-720AF53ED5B1}" presName="vert0" presStyleCnt="0">
        <dgm:presLayoutVars>
          <dgm:dir/>
          <dgm:animOne val="branch"/>
          <dgm:animLvl val="lvl"/>
        </dgm:presLayoutVars>
      </dgm:prSet>
      <dgm:spPr/>
    </dgm:pt>
    <dgm:pt modelId="{6ABE98E7-BF07-A644-A32A-33BD1B999FDE}" type="pres">
      <dgm:prSet presAssocID="{C049C1BA-CF5C-0C49-A0BE-37D4C466AA1A}" presName="thickLine" presStyleLbl="alignNode1" presStyleIdx="0" presStyleCnt="3"/>
      <dgm:spPr/>
    </dgm:pt>
    <dgm:pt modelId="{4FDB00F9-FE2C-B741-A098-A06AE6E43BE9}" type="pres">
      <dgm:prSet presAssocID="{C049C1BA-CF5C-0C49-A0BE-37D4C466AA1A}" presName="horz1" presStyleCnt="0"/>
      <dgm:spPr/>
    </dgm:pt>
    <dgm:pt modelId="{BD3403A2-6151-BE4E-A041-D7650CE6DB8F}" type="pres">
      <dgm:prSet presAssocID="{C049C1BA-CF5C-0C49-A0BE-37D4C466AA1A}" presName="tx1" presStyleLbl="revTx" presStyleIdx="0" presStyleCnt="3"/>
      <dgm:spPr/>
    </dgm:pt>
    <dgm:pt modelId="{588C5541-8BA6-9F4B-936F-6883C41064CD}" type="pres">
      <dgm:prSet presAssocID="{C049C1BA-CF5C-0C49-A0BE-37D4C466AA1A}" presName="vert1" presStyleCnt="0"/>
      <dgm:spPr/>
    </dgm:pt>
    <dgm:pt modelId="{726E9B93-B94F-3C4A-BDE3-524F1E2B7DCB}" type="pres">
      <dgm:prSet presAssocID="{5C9E4985-F568-2346-A921-7DC680CD0F7D}" presName="thickLine" presStyleLbl="alignNode1" presStyleIdx="1" presStyleCnt="3"/>
      <dgm:spPr/>
    </dgm:pt>
    <dgm:pt modelId="{CDF51E0D-019D-9443-AF6D-2C839182AE7C}" type="pres">
      <dgm:prSet presAssocID="{5C9E4985-F568-2346-A921-7DC680CD0F7D}" presName="horz1" presStyleCnt="0"/>
      <dgm:spPr/>
    </dgm:pt>
    <dgm:pt modelId="{2F2F3EDE-799A-F54B-8ADD-5303B9C18884}" type="pres">
      <dgm:prSet presAssocID="{5C9E4985-F568-2346-A921-7DC680CD0F7D}" presName="tx1" presStyleLbl="revTx" presStyleIdx="1" presStyleCnt="3"/>
      <dgm:spPr/>
    </dgm:pt>
    <dgm:pt modelId="{17AEA255-DCF6-B64D-9143-54F59AA942CF}" type="pres">
      <dgm:prSet presAssocID="{5C9E4985-F568-2346-A921-7DC680CD0F7D}" presName="vert1" presStyleCnt="0"/>
      <dgm:spPr/>
    </dgm:pt>
    <dgm:pt modelId="{CDF04AD5-1F09-954E-B113-2CDA11809896}" type="pres">
      <dgm:prSet presAssocID="{BBEB22A0-AF59-A146-A238-2B4DF38E2E27}" presName="thickLine" presStyleLbl="alignNode1" presStyleIdx="2" presStyleCnt="3"/>
      <dgm:spPr/>
    </dgm:pt>
    <dgm:pt modelId="{85F4C5BE-FD8F-9E46-84E2-34EEB63551CF}" type="pres">
      <dgm:prSet presAssocID="{BBEB22A0-AF59-A146-A238-2B4DF38E2E27}" presName="horz1" presStyleCnt="0"/>
      <dgm:spPr/>
    </dgm:pt>
    <dgm:pt modelId="{1FE740D4-3574-E14B-8638-F363B278FA50}" type="pres">
      <dgm:prSet presAssocID="{BBEB22A0-AF59-A146-A238-2B4DF38E2E27}" presName="tx1" presStyleLbl="revTx" presStyleIdx="2" presStyleCnt="3"/>
      <dgm:spPr/>
    </dgm:pt>
    <dgm:pt modelId="{F6AE9EE5-D179-D746-9948-2AD4A7D932E2}" type="pres">
      <dgm:prSet presAssocID="{BBEB22A0-AF59-A146-A238-2B4DF38E2E27}" presName="vert1" presStyleCnt="0"/>
      <dgm:spPr/>
    </dgm:pt>
  </dgm:ptLst>
  <dgm:cxnLst>
    <dgm:cxn modelId="{0C860311-545D-1C45-B068-972A0384DF2E}" type="presOf" srcId="{2AFE4C8A-A51F-CE4F-B83A-720AF53ED5B1}" destId="{A4F03B8D-8C12-144D-9941-9EAD92619A92}" srcOrd="0" destOrd="0" presId="urn:microsoft.com/office/officeart/2008/layout/LinedList"/>
    <dgm:cxn modelId="{CEAC2733-3053-514B-BE3A-05B1A1CF59CB}" type="presOf" srcId="{BBEB22A0-AF59-A146-A238-2B4DF38E2E27}" destId="{1FE740D4-3574-E14B-8638-F363B278FA50}" srcOrd="0" destOrd="0" presId="urn:microsoft.com/office/officeart/2008/layout/LinedList"/>
    <dgm:cxn modelId="{C9635A76-78DE-3448-9BCC-1B390C62523F}" type="presOf" srcId="{5C9E4985-F568-2346-A921-7DC680CD0F7D}" destId="{2F2F3EDE-799A-F54B-8ADD-5303B9C18884}" srcOrd="0" destOrd="0" presId="urn:microsoft.com/office/officeart/2008/layout/LinedList"/>
    <dgm:cxn modelId="{3FE06F9B-E40F-7447-8EF1-69A6B642BF00}" srcId="{2AFE4C8A-A51F-CE4F-B83A-720AF53ED5B1}" destId="{BBEB22A0-AF59-A146-A238-2B4DF38E2E27}" srcOrd="2" destOrd="0" parTransId="{BA391334-FC3F-C04B-84A7-3F7D4EE957F3}" sibTransId="{83394996-EB01-254B-B8C4-AA16C2BC3A66}"/>
    <dgm:cxn modelId="{BB20EEBE-E181-AC43-BDC0-26109965A3A1}" srcId="{2AFE4C8A-A51F-CE4F-B83A-720AF53ED5B1}" destId="{C049C1BA-CF5C-0C49-A0BE-37D4C466AA1A}" srcOrd="0" destOrd="0" parTransId="{99080D42-D043-0D48-8CDE-FFA5340E35EE}" sibTransId="{6154D2D4-A8FC-9E44-9010-3320998F2110}"/>
    <dgm:cxn modelId="{B3E02FD3-D402-3041-A39F-84B8D680AFBD}" type="presOf" srcId="{C049C1BA-CF5C-0C49-A0BE-37D4C466AA1A}" destId="{BD3403A2-6151-BE4E-A041-D7650CE6DB8F}" srcOrd="0" destOrd="0" presId="urn:microsoft.com/office/officeart/2008/layout/LinedList"/>
    <dgm:cxn modelId="{7FFFD1ED-6351-AD41-82E0-DB591ADADE8E}" srcId="{2AFE4C8A-A51F-CE4F-B83A-720AF53ED5B1}" destId="{5C9E4985-F568-2346-A921-7DC680CD0F7D}" srcOrd="1" destOrd="0" parTransId="{0C205A7C-4DCE-7840-978D-AD4EF17224BB}" sibTransId="{72B5F2FA-55BC-BB45-931A-AFA530FFB30C}"/>
    <dgm:cxn modelId="{A827FDCD-E176-3243-BDAC-7EE38FA6C734}" type="presParOf" srcId="{A4F03B8D-8C12-144D-9941-9EAD92619A92}" destId="{6ABE98E7-BF07-A644-A32A-33BD1B999FDE}" srcOrd="0" destOrd="0" presId="urn:microsoft.com/office/officeart/2008/layout/LinedList"/>
    <dgm:cxn modelId="{07E4443B-92A8-5C4F-A0A1-0E31417C5D4A}" type="presParOf" srcId="{A4F03B8D-8C12-144D-9941-9EAD92619A92}" destId="{4FDB00F9-FE2C-B741-A098-A06AE6E43BE9}" srcOrd="1" destOrd="0" presId="urn:microsoft.com/office/officeart/2008/layout/LinedList"/>
    <dgm:cxn modelId="{08E6190C-BF1A-0442-B518-DBE679932D55}" type="presParOf" srcId="{4FDB00F9-FE2C-B741-A098-A06AE6E43BE9}" destId="{BD3403A2-6151-BE4E-A041-D7650CE6DB8F}" srcOrd="0" destOrd="0" presId="urn:microsoft.com/office/officeart/2008/layout/LinedList"/>
    <dgm:cxn modelId="{EC67E144-5B1D-0D43-8369-F7980719976B}" type="presParOf" srcId="{4FDB00F9-FE2C-B741-A098-A06AE6E43BE9}" destId="{588C5541-8BA6-9F4B-936F-6883C41064CD}" srcOrd="1" destOrd="0" presId="urn:microsoft.com/office/officeart/2008/layout/LinedList"/>
    <dgm:cxn modelId="{6BC9018E-6BD5-F44B-BE70-4D5C1DF50B37}" type="presParOf" srcId="{A4F03B8D-8C12-144D-9941-9EAD92619A92}" destId="{726E9B93-B94F-3C4A-BDE3-524F1E2B7DCB}" srcOrd="2" destOrd="0" presId="urn:microsoft.com/office/officeart/2008/layout/LinedList"/>
    <dgm:cxn modelId="{553EEF6F-F828-1A40-A3D0-F12CE485B03F}" type="presParOf" srcId="{A4F03B8D-8C12-144D-9941-9EAD92619A92}" destId="{CDF51E0D-019D-9443-AF6D-2C839182AE7C}" srcOrd="3" destOrd="0" presId="urn:microsoft.com/office/officeart/2008/layout/LinedList"/>
    <dgm:cxn modelId="{07B4E01F-A628-BB46-AB40-88117D1E5D63}" type="presParOf" srcId="{CDF51E0D-019D-9443-AF6D-2C839182AE7C}" destId="{2F2F3EDE-799A-F54B-8ADD-5303B9C18884}" srcOrd="0" destOrd="0" presId="urn:microsoft.com/office/officeart/2008/layout/LinedList"/>
    <dgm:cxn modelId="{D28B8D22-3F86-4749-BBB8-BB3FA24F428C}" type="presParOf" srcId="{CDF51E0D-019D-9443-AF6D-2C839182AE7C}" destId="{17AEA255-DCF6-B64D-9143-54F59AA942CF}" srcOrd="1" destOrd="0" presId="urn:microsoft.com/office/officeart/2008/layout/LinedList"/>
    <dgm:cxn modelId="{5E10A5AB-BEBB-734E-A84B-9B05BAA0F73B}" type="presParOf" srcId="{A4F03B8D-8C12-144D-9941-9EAD92619A92}" destId="{CDF04AD5-1F09-954E-B113-2CDA11809896}" srcOrd="4" destOrd="0" presId="urn:microsoft.com/office/officeart/2008/layout/LinedList"/>
    <dgm:cxn modelId="{D095BB68-8225-B243-A1AE-49AFD9C57DA4}" type="presParOf" srcId="{A4F03B8D-8C12-144D-9941-9EAD92619A92}" destId="{85F4C5BE-FD8F-9E46-84E2-34EEB63551CF}" srcOrd="5" destOrd="0" presId="urn:microsoft.com/office/officeart/2008/layout/LinedList"/>
    <dgm:cxn modelId="{401AD4F1-AB78-0B4C-81EF-5FEAD12494DF}" type="presParOf" srcId="{85F4C5BE-FD8F-9E46-84E2-34EEB63551CF}" destId="{1FE740D4-3574-E14B-8638-F363B278FA50}" srcOrd="0" destOrd="0" presId="urn:microsoft.com/office/officeart/2008/layout/LinedList"/>
    <dgm:cxn modelId="{8B15EA68-851A-0B45-B5C0-6E61F08634CC}" type="presParOf" srcId="{85F4C5BE-FD8F-9E46-84E2-34EEB63551CF}" destId="{F6AE9EE5-D179-D746-9948-2AD4A7D932E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5F0ACB-4384-4947-83D6-A093CCBB43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F3C48F6-1957-B848-9835-CC50D91D7831}">
      <dgm:prSet custT="1"/>
      <dgm:spPr/>
      <dgm:t>
        <a:bodyPr/>
        <a:lstStyle/>
        <a:p>
          <a:r>
            <a:rPr lang="en-US" sz="2000" dirty="0"/>
            <a:t>Primary reasons for visiting NE Washington area:</a:t>
          </a:r>
        </a:p>
        <a:p>
          <a:endParaRPr lang="en-US" sz="2000" dirty="0"/>
        </a:p>
        <a:p>
          <a:r>
            <a:rPr lang="en-US" sz="2000" b="1" i="1" dirty="0">
              <a:solidFill>
                <a:schemeClr val="accent4"/>
              </a:solidFill>
            </a:rPr>
            <a:t>	Outdoor Rec</a:t>
          </a:r>
          <a:r>
            <a:rPr lang="en-US" sz="2000" b="1" dirty="0">
              <a:solidFill>
                <a:schemeClr val="accent4"/>
              </a:solidFill>
            </a:rPr>
            <a:t>: 32%</a:t>
          </a:r>
        </a:p>
        <a:p>
          <a:r>
            <a:rPr lang="en-US" sz="2000" b="1" i="1" dirty="0">
              <a:solidFill>
                <a:schemeClr val="accent6"/>
              </a:solidFill>
            </a:rPr>
            <a:t>	Golfing</a:t>
          </a:r>
          <a:r>
            <a:rPr lang="en-US" sz="2000" b="1" dirty="0">
              <a:solidFill>
                <a:schemeClr val="accent6"/>
              </a:solidFill>
            </a:rPr>
            <a:t>: 29%</a:t>
          </a:r>
        </a:p>
        <a:p>
          <a:r>
            <a:rPr lang="en-US" sz="2000" b="1" i="1" dirty="0">
              <a:solidFill>
                <a:schemeClr val="accent1"/>
              </a:solidFill>
            </a:rPr>
            <a:t>	Other (write in)</a:t>
          </a:r>
          <a:r>
            <a:rPr lang="en-US" sz="2000" b="1" dirty="0">
              <a:solidFill>
                <a:schemeClr val="accent1"/>
              </a:solidFill>
            </a:rPr>
            <a:t>: 13%</a:t>
          </a:r>
          <a:endParaRPr lang="en-US" sz="2000" b="1" dirty="0">
            <a:solidFill>
              <a:schemeClr val="accent6"/>
            </a:solidFill>
          </a:endParaRPr>
        </a:p>
        <a:p>
          <a:r>
            <a:rPr lang="en-US" sz="2000" b="1" i="1" dirty="0">
              <a:solidFill>
                <a:schemeClr val="tx2"/>
              </a:solidFill>
            </a:rPr>
            <a:t>	Visiting family and friends</a:t>
          </a:r>
          <a:r>
            <a:rPr lang="en-US" sz="2000" b="1" dirty="0">
              <a:solidFill>
                <a:schemeClr val="tx2"/>
              </a:solidFill>
            </a:rPr>
            <a:t>: 9%</a:t>
          </a:r>
        </a:p>
      </dgm:t>
    </dgm:pt>
    <dgm:pt modelId="{ABDDB1E5-C24B-9E40-886A-7FCF66E5C9CD}" type="parTrans" cxnId="{D5C66895-370C-884B-B8D0-AF86087C4FED}">
      <dgm:prSet/>
      <dgm:spPr/>
      <dgm:t>
        <a:bodyPr/>
        <a:lstStyle/>
        <a:p>
          <a:endParaRPr lang="en-US"/>
        </a:p>
      </dgm:t>
    </dgm:pt>
    <dgm:pt modelId="{EE12DE2F-5412-5B4A-8506-3D01AFB8D332}" type="sibTrans" cxnId="{D5C66895-370C-884B-B8D0-AF86087C4FED}">
      <dgm:prSet/>
      <dgm:spPr/>
      <dgm:t>
        <a:bodyPr/>
        <a:lstStyle/>
        <a:p>
          <a:endParaRPr lang="en-US"/>
        </a:p>
      </dgm:t>
    </dgm:pt>
    <dgm:pt modelId="{A7AC29ED-C68D-8046-9CC2-F06ADFFED094}">
      <dgm:prSet custT="1"/>
      <dgm:spPr/>
      <dgm:t>
        <a:bodyPr/>
        <a:lstStyle/>
        <a:p>
          <a:r>
            <a:rPr lang="en-US" sz="2000" b="1" dirty="0"/>
            <a:t>Golfing, hiking</a:t>
          </a:r>
          <a:r>
            <a:rPr lang="en-US" sz="2000" b="0" dirty="0"/>
            <a:t> and eating at </a:t>
          </a:r>
          <a:r>
            <a:rPr lang="en-US" sz="2000" b="1" dirty="0"/>
            <a:t>local restaurants</a:t>
          </a:r>
          <a:r>
            <a:rPr lang="en-US" sz="2000" b="0" dirty="0"/>
            <a:t> are the most common activities.</a:t>
          </a:r>
          <a:endParaRPr lang="en-US" sz="2000" b="1" dirty="0"/>
        </a:p>
        <a:p>
          <a:endParaRPr lang="en-US" sz="2000" dirty="0"/>
        </a:p>
      </dgm:t>
    </dgm:pt>
    <dgm:pt modelId="{F14867E9-2AFC-4D4E-AEEB-4836396DA70E}" type="parTrans" cxnId="{70673AE3-72DC-F142-87AE-AA13EC1B6456}">
      <dgm:prSet/>
      <dgm:spPr/>
      <dgm:t>
        <a:bodyPr/>
        <a:lstStyle/>
        <a:p>
          <a:endParaRPr lang="en-US"/>
        </a:p>
      </dgm:t>
    </dgm:pt>
    <dgm:pt modelId="{128D6DAB-4848-FF49-9AB0-E94345B35453}" type="sibTrans" cxnId="{70673AE3-72DC-F142-87AE-AA13EC1B6456}">
      <dgm:prSet/>
      <dgm:spPr/>
      <dgm:t>
        <a:bodyPr/>
        <a:lstStyle/>
        <a:p>
          <a:endParaRPr lang="en-US"/>
        </a:p>
      </dgm:t>
    </dgm:pt>
    <dgm:pt modelId="{598E8BF4-8543-E64B-B89D-A364A46C0F6C}" type="pres">
      <dgm:prSet presAssocID="{9B5F0ACB-4384-4947-83D6-A093CCBB436E}" presName="vert0" presStyleCnt="0">
        <dgm:presLayoutVars>
          <dgm:dir/>
          <dgm:animOne val="branch"/>
          <dgm:animLvl val="lvl"/>
        </dgm:presLayoutVars>
      </dgm:prSet>
      <dgm:spPr/>
    </dgm:pt>
    <dgm:pt modelId="{EE5BB15F-D275-6142-BD94-2655308117F6}" type="pres">
      <dgm:prSet presAssocID="{7F3C48F6-1957-B848-9835-CC50D91D7831}" presName="thickLine" presStyleLbl="alignNode1" presStyleIdx="0" presStyleCnt="2"/>
      <dgm:spPr/>
    </dgm:pt>
    <dgm:pt modelId="{89906A31-5070-5143-8371-CF726D48228E}" type="pres">
      <dgm:prSet presAssocID="{7F3C48F6-1957-B848-9835-CC50D91D7831}" presName="horz1" presStyleCnt="0"/>
      <dgm:spPr/>
    </dgm:pt>
    <dgm:pt modelId="{4B5EE9F8-7509-364F-8638-8E65D85C6867}" type="pres">
      <dgm:prSet presAssocID="{7F3C48F6-1957-B848-9835-CC50D91D7831}" presName="tx1" presStyleLbl="revTx" presStyleIdx="0" presStyleCnt="2" custScaleY="158947"/>
      <dgm:spPr/>
    </dgm:pt>
    <dgm:pt modelId="{50B304CA-FCFD-BA42-B496-1F21D1327E8D}" type="pres">
      <dgm:prSet presAssocID="{7F3C48F6-1957-B848-9835-CC50D91D7831}" presName="vert1" presStyleCnt="0"/>
      <dgm:spPr/>
    </dgm:pt>
    <dgm:pt modelId="{FB27906C-A4D6-F347-97B8-89CC24C6929D}" type="pres">
      <dgm:prSet presAssocID="{A7AC29ED-C68D-8046-9CC2-F06ADFFED094}" presName="thickLine" presStyleLbl="alignNode1" presStyleIdx="1" presStyleCnt="2"/>
      <dgm:spPr/>
    </dgm:pt>
    <dgm:pt modelId="{E6A33462-A131-2C4D-8450-D9E4C86E99C2}" type="pres">
      <dgm:prSet presAssocID="{A7AC29ED-C68D-8046-9CC2-F06ADFFED094}" presName="horz1" presStyleCnt="0"/>
      <dgm:spPr/>
    </dgm:pt>
    <dgm:pt modelId="{17598B6B-9F2E-474F-857C-E73881571556}" type="pres">
      <dgm:prSet presAssocID="{A7AC29ED-C68D-8046-9CC2-F06ADFFED094}" presName="tx1" presStyleLbl="revTx" presStyleIdx="1" presStyleCnt="2"/>
      <dgm:spPr/>
    </dgm:pt>
    <dgm:pt modelId="{31C3B29F-D1CE-2342-BCD5-03458FAF2D8C}" type="pres">
      <dgm:prSet presAssocID="{A7AC29ED-C68D-8046-9CC2-F06ADFFED094}" presName="vert1" presStyleCnt="0"/>
      <dgm:spPr/>
    </dgm:pt>
  </dgm:ptLst>
  <dgm:cxnLst>
    <dgm:cxn modelId="{445D3B45-0180-DA4C-90FE-226FA18DBB16}" type="presOf" srcId="{9B5F0ACB-4384-4947-83D6-A093CCBB436E}" destId="{598E8BF4-8543-E64B-B89D-A364A46C0F6C}" srcOrd="0" destOrd="0" presId="urn:microsoft.com/office/officeart/2008/layout/LinedList"/>
    <dgm:cxn modelId="{D5C66895-370C-884B-B8D0-AF86087C4FED}" srcId="{9B5F0ACB-4384-4947-83D6-A093CCBB436E}" destId="{7F3C48F6-1957-B848-9835-CC50D91D7831}" srcOrd="0" destOrd="0" parTransId="{ABDDB1E5-C24B-9E40-886A-7FCF66E5C9CD}" sibTransId="{EE12DE2F-5412-5B4A-8506-3D01AFB8D332}"/>
    <dgm:cxn modelId="{59DB58A0-CBD2-2647-8BA8-58B31DCD2B83}" type="presOf" srcId="{7F3C48F6-1957-B848-9835-CC50D91D7831}" destId="{4B5EE9F8-7509-364F-8638-8E65D85C6867}" srcOrd="0" destOrd="0" presId="urn:microsoft.com/office/officeart/2008/layout/LinedList"/>
    <dgm:cxn modelId="{EB3DD3BA-72CB-5C48-8E04-3FFE67EA427D}" type="presOf" srcId="{A7AC29ED-C68D-8046-9CC2-F06ADFFED094}" destId="{17598B6B-9F2E-474F-857C-E73881571556}" srcOrd="0" destOrd="0" presId="urn:microsoft.com/office/officeart/2008/layout/LinedList"/>
    <dgm:cxn modelId="{70673AE3-72DC-F142-87AE-AA13EC1B6456}" srcId="{9B5F0ACB-4384-4947-83D6-A093CCBB436E}" destId="{A7AC29ED-C68D-8046-9CC2-F06ADFFED094}" srcOrd="1" destOrd="0" parTransId="{F14867E9-2AFC-4D4E-AEEB-4836396DA70E}" sibTransId="{128D6DAB-4848-FF49-9AB0-E94345B35453}"/>
    <dgm:cxn modelId="{FDD8DCFE-8C61-9940-B22D-15BCFBC01722}" type="presParOf" srcId="{598E8BF4-8543-E64B-B89D-A364A46C0F6C}" destId="{EE5BB15F-D275-6142-BD94-2655308117F6}" srcOrd="0" destOrd="0" presId="urn:microsoft.com/office/officeart/2008/layout/LinedList"/>
    <dgm:cxn modelId="{89DCE5F5-4A93-AB4A-97E5-5FEFDA1C5005}" type="presParOf" srcId="{598E8BF4-8543-E64B-B89D-A364A46C0F6C}" destId="{89906A31-5070-5143-8371-CF726D48228E}" srcOrd="1" destOrd="0" presId="urn:microsoft.com/office/officeart/2008/layout/LinedList"/>
    <dgm:cxn modelId="{C202033D-45E8-FC4B-9A1D-238F19531D69}" type="presParOf" srcId="{89906A31-5070-5143-8371-CF726D48228E}" destId="{4B5EE9F8-7509-364F-8638-8E65D85C6867}" srcOrd="0" destOrd="0" presId="urn:microsoft.com/office/officeart/2008/layout/LinedList"/>
    <dgm:cxn modelId="{63E6AA28-7B6D-1B49-A7DA-7A3CE78A07C0}" type="presParOf" srcId="{89906A31-5070-5143-8371-CF726D48228E}" destId="{50B304CA-FCFD-BA42-B496-1F21D1327E8D}" srcOrd="1" destOrd="0" presId="urn:microsoft.com/office/officeart/2008/layout/LinedList"/>
    <dgm:cxn modelId="{7DBF5126-8EB9-414C-B0C4-03E55A5B0D57}" type="presParOf" srcId="{598E8BF4-8543-E64B-B89D-A364A46C0F6C}" destId="{FB27906C-A4D6-F347-97B8-89CC24C6929D}" srcOrd="2" destOrd="0" presId="urn:microsoft.com/office/officeart/2008/layout/LinedList"/>
    <dgm:cxn modelId="{2BC49B20-92F8-9243-A3EA-6030E9071B08}" type="presParOf" srcId="{598E8BF4-8543-E64B-B89D-A364A46C0F6C}" destId="{E6A33462-A131-2C4D-8450-D9E4C86E99C2}" srcOrd="3" destOrd="0" presId="urn:microsoft.com/office/officeart/2008/layout/LinedList"/>
    <dgm:cxn modelId="{5703F3F4-86B0-4646-A648-4FA9313254DB}" type="presParOf" srcId="{E6A33462-A131-2C4D-8450-D9E4C86E99C2}" destId="{17598B6B-9F2E-474F-857C-E73881571556}" srcOrd="0" destOrd="0" presId="urn:microsoft.com/office/officeart/2008/layout/LinedList"/>
    <dgm:cxn modelId="{C0F08FBC-ADC8-ED46-8ADE-1D923FAAC6F3}" type="presParOf" srcId="{E6A33462-A131-2C4D-8450-D9E4C86E99C2}" destId="{31C3B29F-D1CE-2342-BCD5-03458FAF2D8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517E74-1458-5A46-A925-7089432F069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F428C0D-B386-BE4A-A446-44F5B5D89E8C}">
      <dgm:prSet custT="1"/>
      <dgm:spPr/>
      <dgm:t>
        <a:bodyPr/>
        <a:lstStyle/>
        <a:p>
          <a:r>
            <a:rPr lang="en-US" sz="2000" dirty="0"/>
            <a:t>Types of </a:t>
          </a:r>
          <a:r>
            <a:rPr lang="en-US" sz="2000" b="1" dirty="0">
              <a:solidFill>
                <a:schemeClr val="accent6"/>
              </a:solidFill>
            </a:rPr>
            <a:t>activity participation </a:t>
          </a:r>
          <a:r>
            <a:rPr lang="en-US" sz="2000" dirty="0"/>
            <a:t>were</a:t>
          </a:r>
          <a:r>
            <a:rPr lang="en-US" sz="2000" b="1" dirty="0"/>
            <a:t> </a:t>
          </a:r>
          <a:r>
            <a:rPr lang="en-US" sz="2000" b="1" dirty="0">
              <a:solidFill>
                <a:schemeClr val="accent6"/>
              </a:solidFill>
            </a:rPr>
            <a:t>similar across incomes apart from golfing, </a:t>
          </a:r>
          <a:r>
            <a:rPr lang="en-US" sz="2000" b="0" dirty="0">
              <a:solidFill>
                <a:schemeClr val="tx1"/>
              </a:solidFill>
            </a:rPr>
            <a:t>where</a:t>
          </a:r>
          <a:r>
            <a:rPr lang="en-US" sz="2000" b="1" dirty="0">
              <a:solidFill>
                <a:schemeClr val="tx1"/>
              </a:solidFill>
            </a:rPr>
            <a:t> low-income visitors </a:t>
          </a:r>
          <a:r>
            <a:rPr lang="en-US" sz="2000" b="0" dirty="0">
              <a:solidFill>
                <a:schemeClr val="tx1"/>
              </a:solidFill>
            </a:rPr>
            <a:t>participated</a:t>
          </a:r>
          <a:r>
            <a:rPr lang="en-US" sz="2000" b="1" dirty="0">
              <a:solidFill>
                <a:schemeClr val="tx1"/>
              </a:solidFill>
            </a:rPr>
            <a:t> much less </a:t>
          </a:r>
          <a:r>
            <a:rPr lang="en-US" sz="2000" b="0" dirty="0">
              <a:solidFill>
                <a:schemeClr val="tx1"/>
              </a:solidFill>
            </a:rPr>
            <a:t>when compared to the whole sample.</a:t>
          </a:r>
          <a:endParaRPr lang="en-US" sz="2000" b="0" dirty="0"/>
        </a:p>
        <a:p>
          <a:endParaRPr lang="en-US" sz="2000" dirty="0"/>
        </a:p>
      </dgm:t>
    </dgm:pt>
    <dgm:pt modelId="{E0CB85F5-ABB9-914E-95BB-10D0B68DC42B}" type="parTrans" cxnId="{E119214B-C905-384E-9655-0805F2AE3CC1}">
      <dgm:prSet/>
      <dgm:spPr/>
      <dgm:t>
        <a:bodyPr/>
        <a:lstStyle/>
        <a:p>
          <a:endParaRPr lang="en-US"/>
        </a:p>
      </dgm:t>
    </dgm:pt>
    <dgm:pt modelId="{3C414792-29F6-FF43-8D28-353BFE434CF2}" type="sibTrans" cxnId="{E119214B-C905-384E-9655-0805F2AE3CC1}">
      <dgm:prSet/>
      <dgm:spPr/>
      <dgm:t>
        <a:bodyPr/>
        <a:lstStyle/>
        <a:p>
          <a:endParaRPr lang="en-US"/>
        </a:p>
      </dgm:t>
    </dgm:pt>
    <dgm:pt modelId="{0552528C-AB47-E54A-9412-B586C077A491}">
      <dgm:prSet custT="1"/>
      <dgm:spPr/>
      <dgm:t>
        <a:bodyPr/>
        <a:lstStyle/>
        <a:p>
          <a:r>
            <a:rPr lang="en-US" sz="2000" b="1" dirty="0">
              <a:solidFill>
                <a:schemeClr val="accent3"/>
              </a:solidFill>
            </a:rPr>
            <a:t>Low-income visitors </a:t>
          </a:r>
          <a:r>
            <a:rPr lang="en-US" sz="2000" dirty="0"/>
            <a:t>were </a:t>
          </a:r>
          <a:r>
            <a:rPr lang="en-US" sz="2000" b="1" dirty="0"/>
            <a:t>more likely to go </a:t>
          </a:r>
          <a:r>
            <a:rPr lang="en-US" sz="2000" b="1" dirty="0">
              <a:solidFill>
                <a:schemeClr val="accent3"/>
              </a:solidFill>
            </a:rPr>
            <a:t>camping</a:t>
          </a:r>
          <a:r>
            <a:rPr lang="en-US" sz="2000" b="1" dirty="0"/>
            <a:t> </a:t>
          </a:r>
          <a:r>
            <a:rPr lang="en-US" sz="2000" dirty="0"/>
            <a:t>than the overall sample.</a:t>
          </a:r>
        </a:p>
      </dgm:t>
    </dgm:pt>
    <dgm:pt modelId="{20BA20DA-AF68-324E-B072-5260F3F80BBC}" type="parTrans" cxnId="{B24ED64D-3E50-A841-82C9-2925242B5811}">
      <dgm:prSet/>
      <dgm:spPr/>
      <dgm:t>
        <a:bodyPr/>
        <a:lstStyle/>
        <a:p>
          <a:endParaRPr lang="en-US"/>
        </a:p>
      </dgm:t>
    </dgm:pt>
    <dgm:pt modelId="{7037AE68-5634-B448-BF80-9F713E499D97}" type="sibTrans" cxnId="{B24ED64D-3E50-A841-82C9-2925242B5811}">
      <dgm:prSet/>
      <dgm:spPr/>
      <dgm:t>
        <a:bodyPr/>
        <a:lstStyle/>
        <a:p>
          <a:endParaRPr lang="en-US"/>
        </a:p>
      </dgm:t>
    </dgm:pt>
    <dgm:pt modelId="{ADF3B6E0-ED11-A648-AC00-205A3B05157F}">
      <dgm:prSet custT="1"/>
      <dgm:spPr/>
      <dgm:t>
        <a:bodyPr/>
        <a:lstStyle/>
        <a:p>
          <a:r>
            <a:rPr lang="en-US" sz="2000" b="1" dirty="0">
              <a:solidFill>
                <a:schemeClr val="accent2"/>
              </a:solidFill>
            </a:rPr>
            <a:t>Low-income visitors </a:t>
          </a:r>
          <a:r>
            <a:rPr lang="en-US" sz="2000" dirty="0"/>
            <a:t>responded that </a:t>
          </a:r>
          <a:r>
            <a:rPr lang="en-US" sz="2000" b="1" dirty="0">
              <a:solidFill>
                <a:schemeClr val="accent2"/>
              </a:solidFill>
            </a:rPr>
            <a:t>camping</a:t>
          </a:r>
          <a:r>
            <a:rPr lang="en-US" sz="2000" b="1" dirty="0"/>
            <a:t> </a:t>
          </a:r>
          <a:r>
            <a:rPr lang="en-US" sz="2000" b="0" dirty="0"/>
            <a:t>was their primary reason for visiting NE Washington</a:t>
          </a:r>
          <a:r>
            <a:rPr lang="en-US" sz="2000" b="1" dirty="0"/>
            <a:t> over 2x </a:t>
          </a:r>
          <a:r>
            <a:rPr lang="en-US" sz="2000" b="0" dirty="0"/>
            <a:t>as often compared to the rest of the sample (14% compared to 6%).</a:t>
          </a:r>
        </a:p>
      </dgm:t>
    </dgm:pt>
    <dgm:pt modelId="{5A00F59F-1A3F-D342-8653-A3E0DFE2009C}" type="parTrans" cxnId="{4A7854B0-3DD8-1F4B-A308-0D3F89875415}">
      <dgm:prSet/>
      <dgm:spPr/>
      <dgm:t>
        <a:bodyPr/>
        <a:lstStyle/>
        <a:p>
          <a:endParaRPr lang="en-US"/>
        </a:p>
      </dgm:t>
    </dgm:pt>
    <dgm:pt modelId="{16C62FC1-9545-0C4C-B9FC-A73EDD6ACCA3}" type="sibTrans" cxnId="{4A7854B0-3DD8-1F4B-A308-0D3F89875415}">
      <dgm:prSet/>
      <dgm:spPr/>
      <dgm:t>
        <a:bodyPr/>
        <a:lstStyle/>
        <a:p>
          <a:endParaRPr lang="en-US"/>
        </a:p>
      </dgm:t>
    </dgm:pt>
    <dgm:pt modelId="{6EF0E8E5-12EC-284D-861F-F1AFE261EFA8}">
      <dgm:prSet custT="1"/>
      <dgm:spPr/>
      <dgm:t>
        <a:bodyPr/>
        <a:lstStyle/>
        <a:p>
          <a:r>
            <a:rPr lang="en-US" sz="2000" b="1" dirty="0"/>
            <a:t>Low-income</a:t>
          </a:r>
          <a:r>
            <a:rPr lang="en-US" sz="2000" dirty="0"/>
            <a:t> visitors responded that </a:t>
          </a:r>
          <a:r>
            <a:rPr lang="en-US" sz="2000" b="1" dirty="0">
              <a:solidFill>
                <a:schemeClr val="accent6"/>
              </a:solidFill>
            </a:rPr>
            <a:t>affordability</a:t>
          </a:r>
          <a:r>
            <a:rPr lang="en-US" sz="2000" dirty="0"/>
            <a:t> and </a:t>
          </a:r>
          <a:r>
            <a:rPr lang="en-US" sz="2000" b="1" dirty="0">
              <a:solidFill>
                <a:schemeClr val="accent6"/>
              </a:solidFill>
            </a:rPr>
            <a:t>outdoor recreation </a:t>
          </a:r>
          <a:r>
            <a:rPr lang="en-US" sz="2000" b="0" dirty="0">
              <a:solidFill>
                <a:schemeClr val="tx1"/>
              </a:solidFill>
            </a:rPr>
            <a:t>were </a:t>
          </a:r>
          <a:r>
            <a:rPr lang="en-US" sz="2000" b="1" dirty="0">
              <a:solidFill>
                <a:schemeClr val="tx1"/>
              </a:solidFill>
            </a:rPr>
            <a:t>more important </a:t>
          </a:r>
          <a:r>
            <a:rPr lang="en-US" sz="2000" b="0" dirty="0">
              <a:solidFill>
                <a:schemeClr val="tx1"/>
              </a:solidFill>
            </a:rPr>
            <a:t>in their decision to travel to NE Washington</a:t>
          </a:r>
          <a:r>
            <a:rPr lang="en-US" sz="2000" dirty="0"/>
            <a:t>.</a:t>
          </a:r>
          <a:endParaRPr lang="en-US" sz="2000" i="1" dirty="0"/>
        </a:p>
      </dgm:t>
    </dgm:pt>
    <dgm:pt modelId="{B07C55E3-FEFA-C04B-AC0B-379F340008E6}" type="parTrans" cxnId="{B0A386C9-BCC1-3046-B424-AD6CE4BE36E4}">
      <dgm:prSet/>
      <dgm:spPr/>
      <dgm:t>
        <a:bodyPr/>
        <a:lstStyle/>
        <a:p>
          <a:endParaRPr lang="en-US"/>
        </a:p>
      </dgm:t>
    </dgm:pt>
    <dgm:pt modelId="{AB72E2F8-ED4B-4343-8F0B-394D66BAF0AC}" type="sibTrans" cxnId="{B0A386C9-BCC1-3046-B424-AD6CE4BE36E4}">
      <dgm:prSet/>
      <dgm:spPr/>
      <dgm:t>
        <a:bodyPr/>
        <a:lstStyle/>
        <a:p>
          <a:endParaRPr lang="en-US"/>
        </a:p>
      </dgm:t>
    </dgm:pt>
    <dgm:pt modelId="{1D3720C8-F219-2E4C-8BAA-064E55BC5F25}" type="pres">
      <dgm:prSet presAssocID="{CF517E74-1458-5A46-A925-7089432F0694}" presName="vert0" presStyleCnt="0">
        <dgm:presLayoutVars>
          <dgm:dir/>
          <dgm:animOne val="branch"/>
          <dgm:animLvl val="lvl"/>
        </dgm:presLayoutVars>
      </dgm:prSet>
      <dgm:spPr/>
    </dgm:pt>
    <dgm:pt modelId="{C4357C71-3851-5E4E-9926-5389847238B4}" type="pres">
      <dgm:prSet presAssocID="{FF428C0D-B386-BE4A-A446-44F5B5D89E8C}" presName="thickLine" presStyleLbl="alignNode1" presStyleIdx="0" presStyleCnt="4"/>
      <dgm:spPr/>
    </dgm:pt>
    <dgm:pt modelId="{67AF65DE-0B97-F045-A33B-37DEF62CF26A}" type="pres">
      <dgm:prSet presAssocID="{FF428C0D-B386-BE4A-A446-44F5B5D89E8C}" presName="horz1" presStyleCnt="0"/>
      <dgm:spPr/>
    </dgm:pt>
    <dgm:pt modelId="{51377487-D292-5041-A7A2-89D71F59C674}" type="pres">
      <dgm:prSet presAssocID="{FF428C0D-B386-BE4A-A446-44F5B5D89E8C}" presName="tx1" presStyleLbl="revTx" presStyleIdx="0" presStyleCnt="4"/>
      <dgm:spPr/>
    </dgm:pt>
    <dgm:pt modelId="{73E1D27C-5F6E-7643-9C7B-A98C7A763BCF}" type="pres">
      <dgm:prSet presAssocID="{FF428C0D-B386-BE4A-A446-44F5B5D89E8C}" presName="vert1" presStyleCnt="0"/>
      <dgm:spPr/>
    </dgm:pt>
    <dgm:pt modelId="{549831B2-D618-8E4A-85B4-024B19C7CEBA}" type="pres">
      <dgm:prSet presAssocID="{0552528C-AB47-E54A-9412-B586C077A491}" presName="thickLine" presStyleLbl="alignNode1" presStyleIdx="1" presStyleCnt="4"/>
      <dgm:spPr/>
    </dgm:pt>
    <dgm:pt modelId="{40DC0184-3CB0-AE4A-95F8-19DA536A3E4E}" type="pres">
      <dgm:prSet presAssocID="{0552528C-AB47-E54A-9412-B586C077A491}" presName="horz1" presStyleCnt="0"/>
      <dgm:spPr/>
    </dgm:pt>
    <dgm:pt modelId="{BBA6D5D4-28EE-AB4C-BDE0-82B0028164D6}" type="pres">
      <dgm:prSet presAssocID="{0552528C-AB47-E54A-9412-B586C077A491}" presName="tx1" presStyleLbl="revTx" presStyleIdx="1" presStyleCnt="4"/>
      <dgm:spPr/>
    </dgm:pt>
    <dgm:pt modelId="{4446DC94-E8A6-E544-A292-46A8CB88C54C}" type="pres">
      <dgm:prSet presAssocID="{0552528C-AB47-E54A-9412-B586C077A491}" presName="vert1" presStyleCnt="0"/>
      <dgm:spPr/>
    </dgm:pt>
    <dgm:pt modelId="{8E42D176-489A-8441-9872-C16E2D8F7CC9}" type="pres">
      <dgm:prSet presAssocID="{ADF3B6E0-ED11-A648-AC00-205A3B05157F}" presName="thickLine" presStyleLbl="alignNode1" presStyleIdx="2" presStyleCnt="4"/>
      <dgm:spPr/>
    </dgm:pt>
    <dgm:pt modelId="{728EEDE7-8972-0F4F-ABDC-BCBFD5104771}" type="pres">
      <dgm:prSet presAssocID="{ADF3B6E0-ED11-A648-AC00-205A3B05157F}" presName="horz1" presStyleCnt="0"/>
      <dgm:spPr/>
    </dgm:pt>
    <dgm:pt modelId="{535E49B4-5E5E-6A48-B301-AE14B7738F81}" type="pres">
      <dgm:prSet presAssocID="{ADF3B6E0-ED11-A648-AC00-205A3B05157F}" presName="tx1" presStyleLbl="revTx" presStyleIdx="2" presStyleCnt="4"/>
      <dgm:spPr/>
    </dgm:pt>
    <dgm:pt modelId="{E2FB7E82-5631-854F-96AC-DC08671A5E89}" type="pres">
      <dgm:prSet presAssocID="{ADF3B6E0-ED11-A648-AC00-205A3B05157F}" presName="vert1" presStyleCnt="0"/>
      <dgm:spPr/>
    </dgm:pt>
    <dgm:pt modelId="{47EC182A-F3FC-8842-9213-DC5B16BD3608}" type="pres">
      <dgm:prSet presAssocID="{6EF0E8E5-12EC-284D-861F-F1AFE261EFA8}" presName="thickLine" presStyleLbl="alignNode1" presStyleIdx="3" presStyleCnt="4"/>
      <dgm:spPr/>
    </dgm:pt>
    <dgm:pt modelId="{6BD97A1E-F598-FC4B-9EB1-CB9AEF5E4402}" type="pres">
      <dgm:prSet presAssocID="{6EF0E8E5-12EC-284D-861F-F1AFE261EFA8}" presName="horz1" presStyleCnt="0"/>
      <dgm:spPr/>
    </dgm:pt>
    <dgm:pt modelId="{FA075D5C-CFAF-1E40-AD7D-B600F9ACEBBE}" type="pres">
      <dgm:prSet presAssocID="{6EF0E8E5-12EC-284D-861F-F1AFE261EFA8}" presName="tx1" presStyleLbl="revTx" presStyleIdx="3" presStyleCnt="4" custScaleY="43057" custLinFactNeighborY="22984"/>
      <dgm:spPr/>
    </dgm:pt>
    <dgm:pt modelId="{FA3E2D3F-2673-264F-A31F-CA4FD631274B}" type="pres">
      <dgm:prSet presAssocID="{6EF0E8E5-12EC-284D-861F-F1AFE261EFA8}" presName="vert1" presStyleCnt="0"/>
      <dgm:spPr/>
    </dgm:pt>
  </dgm:ptLst>
  <dgm:cxnLst>
    <dgm:cxn modelId="{F059040F-4C6A-0544-881C-00DCF41AB8C3}" type="presOf" srcId="{0552528C-AB47-E54A-9412-B586C077A491}" destId="{BBA6D5D4-28EE-AB4C-BDE0-82B0028164D6}" srcOrd="0" destOrd="0" presId="urn:microsoft.com/office/officeart/2008/layout/LinedList"/>
    <dgm:cxn modelId="{447C392C-DBCC-8E40-AA0B-6FF6765CC06A}" type="presOf" srcId="{CF517E74-1458-5A46-A925-7089432F0694}" destId="{1D3720C8-F219-2E4C-8BAA-064E55BC5F25}" srcOrd="0" destOrd="0" presId="urn:microsoft.com/office/officeart/2008/layout/LinedList"/>
    <dgm:cxn modelId="{E119214B-C905-384E-9655-0805F2AE3CC1}" srcId="{CF517E74-1458-5A46-A925-7089432F0694}" destId="{FF428C0D-B386-BE4A-A446-44F5B5D89E8C}" srcOrd="0" destOrd="0" parTransId="{E0CB85F5-ABB9-914E-95BB-10D0B68DC42B}" sibTransId="{3C414792-29F6-FF43-8D28-353BFE434CF2}"/>
    <dgm:cxn modelId="{B24ED64D-3E50-A841-82C9-2925242B5811}" srcId="{CF517E74-1458-5A46-A925-7089432F0694}" destId="{0552528C-AB47-E54A-9412-B586C077A491}" srcOrd="1" destOrd="0" parTransId="{20BA20DA-AF68-324E-B072-5260F3F80BBC}" sibTransId="{7037AE68-5634-B448-BF80-9F713E499D97}"/>
    <dgm:cxn modelId="{C0AB7F5A-5BB1-B84E-84BE-04B9C3FC170D}" type="presOf" srcId="{6EF0E8E5-12EC-284D-861F-F1AFE261EFA8}" destId="{FA075D5C-CFAF-1E40-AD7D-B600F9ACEBBE}" srcOrd="0" destOrd="0" presId="urn:microsoft.com/office/officeart/2008/layout/LinedList"/>
    <dgm:cxn modelId="{BDD71091-E3AD-7E45-B2EF-5D748B0CD559}" type="presOf" srcId="{ADF3B6E0-ED11-A648-AC00-205A3B05157F}" destId="{535E49B4-5E5E-6A48-B301-AE14B7738F81}" srcOrd="0" destOrd="0" presId="urn:microsoft.com/office/officeart/2008/layout/LinedList"/>
    <dgm:cxn modelId="{4A7854B0-3DD8-1F4B-A308-0D3F89875415}" srcId="{CF517E74-1458-5A46-A925-7089432F0694}" destId="{ADF3B6E0-ED11-A648-AC00-205A3B05157F}" srcOrd="2" destOrd="0" parTransId="{5A00F59F-1A3F-D342-8653-A3E0DFE2009C}" sibTransId="{16C62FC1-9545-0C4C-B9FC-A73EDD6ACCA3}"/>
    <dgm:cxn modelId="{B0A386C9-BCC1-3046-B424-AD6CE4BE36E4}" srcId="{CF517E74-1458-5A46-A925-7089432F0694}" destId="{6EF0E8E5-12EC-284D-861F-F1AFE261EFA8}" srcOrd="3" destOrd="0" parTransId="{B07C55E3-FEFA-C04B-AC0B-379F340008E6}" sibTransId="{AB72E2F8-ED4B-4343-8F0B-394D66BAF0AC}"/>
    <dgm:cxn modelId="{0CF305F9-270C-BA4F-A9CE-828EEEA9C38B}" type="presOf" srcId="{FF428C0D-B386-BE4A-A446-44F5B5D89E8C}" destId="{51377487-D292-5041-A7A2-89D71F59C674}" srcOrd="0" destOrd="0" presId="urn:microsoft.com/office/officeart/2008/layout/LinedList"/>
    <dgm:cxn modelId="{4807FAE6-6CCA-304C-91B8-BBF1AED3928C}" type="presParOf" srcId="{1D3720C8-F219-2E4C-8BAA-064E55BC5F25}" destId="{C4357C71-3851-5E4E-9926-5389847238B4}" srcOrd="0" destOrd="0" presId="urn:microsoft.com/office/officeart/2008/layout/LinedList"/>
    <dgm:cxn modelId="{8B049CD4-69BE-2647-A0C9-2709F37C42A4}" type="presParOf" srcId="{1D3720C8-F219-2E4C-8BAA-064E55BC5F25}" destId="{67AF65DE-0B97-F045-A33B-37DEF62CF26A}" srcOrd="1" destOrd="0" presId="urn:microsoft.com/office/officeart/2008/layout/LinedList"/>
    <dgm:cxn modelId="{896F3F4C-CA68-054F-B66D-B1D7F3D7C454}" type="presParOf" srcId="{67AF65DE-0B97-F045-A33B-37DEF62CF26A}" destId="{51377487-D292-5041-A7A2-89D71F59C674}" srcOrd="0" destOrd="0" presId="urn:microsoft.com/office/officeart/2008/layout/LinedList"/>
    <dgm:cxn modelId="{C73FDFB7-21BE-CC4C-AF87-CD5539CBCFF7}" type="presParOf" srcId="{67AF65DE-0B97-F045-A33B-37DEF62CF26A}" destId="{73E1D27C-5F6E-7643-9C7B-A98C7A763BCF}" srcOrd="1" destOrd="0" presId="urn:microsoft.com/office/officeart/2008/layout/LinedList"/>
    <dgm:cxn modelId="{987B628A-C6BE-8147-B199-979FC227F960}" type="presParOf" srcId="{1D3720C8-F219-2E4C-8BAA-064E55BC5F25}" destId="{549831B2-D618-8E4A-85B4-024B19C7CEBA}" srcOrd="2" destOrd="0" presId="urn:microsoft.com/office/officeart/2008/layout/LinedList"/>
    <dgm:cxn modelId="{3856B004-5F0C-7C45-9AD3-50BA29867993}" type="presParOf" srcId="{1D3720C8-F219-2E4C-8BAA-064E55BC5F25}" destId="{40DC0184-3CB0-AE4A-95F8-19DA536A3E4E}" srcOrd="3" destOrd="0" presId="urn:microsoft.com/office/officeart/2008/layout/LinedList"/>
    <dgm:cxn modelId="{33C1C402-C846-3144-8C60-932EE2E4F177}" type="presParOf" srcId="{40DC0184-3CB0-AE4A-95F8-19DA536A3E4E}" destId="{BBA6D5D4-28EE-AB4C-BDE0-82B0028164D6}" srcOrd="0" destOrd="0" presId="urn:microsoft.com/office/officeart/2008/layout/LinedList"/>
    <dgm:cxn modelId="{D2E420BB-77DA-1C47-A5F1-A46E255A7373}" type="presParOf" srcId="{40DC0184-3CB0-AE4A-95F8-19DA536A3E4E}" destId="{4446DC94-E8A6-E544-A292-46A8CB88C54C}" srcOrd="1" destOrd="0" presId="urn:microsoft.com/office/officeart/2008/layout/LinedList"/>
    <dgm:cxn modelId="{632B881F-682E-5344-ADDE-819E887F22BF}" type="presParOf" srcId="{1D3720C8-F219-2E4C-8BAA-064E55BC5F25}" destId="{8E42D176-489A-8441-9872-C16E2D8F7CC9}" srcOrd="4" destOrd="0" presId="urn:microsoft.com/office/officeart/2008/layout/LinedList"/>
    <dgm:cxn modelId="{EA9FED70-3B1E-1B4C-A013-7F92D4FCA724}" type="presParOf" srcId="{1D3720C8-F219-2E4C-8BAA-064E55BC5F25}" destId="{728EEDE7-8972-0F4F-ABDC-BCBFD5104771}" srcOrd="5" destOrd="0" presId="urn:microsoft.com/office/officeart/2008/layout/LinedList"/>
    <dgm:cxn modelId="{4400A7E8-203F-A64F-995A-81381C958413}" type="presParOf" srcId="{728EEDE7-8972-0F4F-ABDC-BCBFD5104771}" destId="{535E49B4-5E5E-6A48-B301-AE14B7738F81}" srcOrd="0" destOrd="0" presId="urn:microsoft.com/office/officeart/2008/layout/LinedList"/>
    <dgm:cxn modelId="{4C3218D1-DA0B-CC45-BA3F-56682421A06B}" type="presParOf" srcId="{728EEDE7-8972-0F4F-ABDC-BCBFD5104771}" destId="{E2FB7E82-5631-854F-96AC-DC08671A5E89}" srcOrd="1" destOrd="0" presId="urn:microsoft.com/office/officeart/2008/layout/LinedList"/>
    <dgm:cxn modelId="{DEDA9788-CD52-C94C-9BF6-9A0FC454B2EB}" type="presParOf" srcId="{1D3720C8-F219-2E4C-8BAA-064E55BC5F25}" destId="{47EC182A-F3FC-8842-9213-DC5B16BD3608}" srcOrd="6" destOrd="0" presId="urn:microsoft.com/office/officeart/2008/layout/LinedList"/>
    <dgm:cxn modelId="{07E3CA74-ADAE-AC4B-80A7-50A2CC1BC826}" type="presParOf" srcId="{1D3720C8-F219-2E4C-8BAA-064E55BC5F25}" destId="{6BD97A1E-F598-FC4B-9EB1-CB9AEF5E4402}" srcOrd="7" destOrd="0" presId="urn:microsoft.com/office/officeart/2008/layout/LinedList"/>
    <dgm:cxn modelId="{E60A2D75-83A6-E646-931F-DB743CACFE95}" type="presParOf" srcId="{6BD97A1E-F598-FC4B-9EB1-CB9AEF5E4402}" destId="{FA075D5C-CFAF-1E40-AD7D-B600F9ACEBBE}" srcOrd="0" destOrd="0" presId="urn:microsoft.com/office/officeart/2008/layout/LinedList"/>
    <dgm:cxn modelId="{F9EB9A8E-CE39-4B4F-8C34-88B79BD78233}" type="presParOf" srcId="{6BD97A1E-F598-FC4B-9EB1-CB9AEF5E4402}" destId="{FA3E2D3F-2673-264F-A31F-CA4FD631274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35999F-6D0E-3846-A3F4-CB165E55FEA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C5B0781-35F6-1B44-A609-226B855CC9AE}">
      <dgm:prSet custT="1"/>
      <dgm:spPr/>
      <dgm:t>
        <a:bodyPr/>
        <a:lstStyle/>
        <a:p>
          <a:r>
            <a:rPr lang="en-US" sz="2000" b="1" dirty="0">
              <a:solidFill>
                <a:schemeClr val="accent3"/>
              </a:solidFill>
            </a:rPr>
            <a:t>Low-income visitors</a:t>
          </a:r>
          <a:r>
            <a:rPr lang="en-US" sz="2000" dirty="0">
              <a:solidFill>
                <a:schemeClr val="accent3"/>
              </a:solidFill>
            </a:rPr>
            <a:t> </a:t>
          </a:r>
          <a:r>
            <a:rPr lang="en-US" sz="2000" dirty="0"/>
            <a:t>were </a:t>
          </a:r>
          <a:r>
            <a:rPr lang="en-US" sz="2000" b="1" dirty="0"/>
            <a:t>more likely to go </a:t>
          </a:r>
          <a:r>
            <a:rPr lang="en-US" sz="2000" b="1" dirty="0">
              <a:solidFill>
                <a:schemeClr val="accent3"/>
              </a:solidFill>
            </a:rPr>
            <a:t>camping</a:t>
          </a:r>
          <a:r>
            <a:rPr lang="en-US" sz="2000" b="1" dirty="0"/>
            <a:t>, view local wildlife and botany, </a:t>
          </a:r>
          <a:r>
            <a:rPr lang="en-US" sz="2000" b="0" dirty="0"/>
            <a:t>and</a:t>
          </a:r>
          <a:r>
            <a:rPr lang="en-US" sz="2000" b="1" dirty="0"/>
            <a:t> attend a </a:t>
          </a:r>
          <a:r>
            <a:rPr lang="en-US" sz="2000" b="1" dirty="0">
              <a:solidFill>
                <a:schemeClr val="accent3"/>
              </a:solidFill>
            </a:rPr>
            <a:t>festival or event</a:t>
          </a:r>
          <a:r>
            <a:rPr lang="en-US" sz="2000" dirty="0">
              <a:solidFill>
                <a:schemeClr val="accent3"/>
              </a:solidFill>
            </a:rPr>
            <a:t> </a:t>
          </a:r>
          <a:r>
            <a:rPr lang="en-US" sz="2000" dirty="0"/>
            <a:t>than the overall sample.</a:t>
          </a:r>
        </a:p>
        <a:p>
          <a:endParaRPr lang="en-US" sz="2000" dirty="0"/>
        </a:p>
        <a:p>
          <a:r>
            <a:rPr lang="en-US" sz="2000" dirty="0"/>
            <a:t>	- Low-income visitors are </a:t>
          </a:r>
          <a:r>
            <a:rPr lang="en-US" sz="2000" b="1" dirty="0">
              <a:solidFill>
                <a:schemeClr val="tx1"/>
              </a:solidFill>
            </a:rPr>
            <a:t>less likely to want to go	 golfing in the		future</a:t>
          </a:r>
          <a:r>
            <a:rPr lang="en-US" sz="2000" dirty="0"/>
            <a:t>.</a:t>
          </a:r>
        </a:p>
        <a:p>
          <a:r>
            <a:rPr lang="en-US" sz="2000" dirty="0"/>
            <a:t>	- Low-income visitors </a:t>
          </a:r>
          <a:r>
            <a:rPr lang="en-US" sz="2000" b="1" dirty="0"/>
            <a:t>responded that their partner/ companion 	would prefer to do other things</a:t>
          </a:r>
          <a:r>
            <a:rPr lang="en-US" sz="2000" dirty="0"/>
            <a:t>.</a:t>
          </a:r>
        </a:p>
      </dgm:t>
    </dgm:pt>
    <dgm:pt modelId="{CB5647EC-6366-4240-BF42-FE6B04A76C7A}" type="parTrans" cxnId="{797F70C0-6765-4544-9F74-9B081CF0B9FC}">
      <dgm:prSet/>
      <dgm:spPr/>
      <dgm:t>
        <a:bodyPr/>
        <a:lstStyle/>
        <a:p>
          <a:endParaRPr lang="en-US"/>
        </a:p>
      </dgm:t>
    </dgm:pt>
    <dgm:pt modelId="{4A2670E7-4D7F-F844-871A-658EE7A7DAC0}" type="sibTrans" cxnId="{797F70C0-6765-4544-9F74-9B081CF0B9FC}">
      <dgm:prSet/>
      <dgm:spPr/>
      <dgm:t>
        <a:bodyPr/>
        <a:lstStyle/>
        <a:p>
          <a:endParaRPr lang="en-US"/>
        </a:p>
      </dgm:t>
    </dgm:pt>
    <dgm:pt modelId="{A798F2B4-EFE0-F845-A465-F7CC8662E03F}">
      <dgm:prSet custT="1"/>
      <dgm:spPr/>
      <dgm:t>
        <a:bodyPr/>
        <a:lstStyle/>
        <a:p>
          <a:r>
            <a:rPr lang="en-US" sz="2000" b="1" dirty="0">
              <a:solidFill>
                <a:schemeClr val="accent2"/>
              </a:solidFill>
            </a:rPr>
            <a:t>Low–income visitors </a:t>
          </a:r>
          <a:r>
            <a:rPr lang="en-US" sz="2000" b="0" dirty="0"/>
            <a:t>were</a:t>
          </a:r>
          <a:r>
            <a:rPr lang="en-US" sz="2000" b="1" dirty="0"/>
            <a:t> </a:t>
          </a:r>
          <a:r>
            <a:rPr lang="en-US" sz="2000" b="1" dirty="0">
              <a:solidFill>
                <a:schemeClr val="accent2"/>
              </a:solidFill>
            </a:rPr>
            <a:t>less likely </a:t>
          </a:r>
          <a:r>
            <a:rPr lang="en-US" sz="2000" dirty="0"/>
            <a:t>to be “extremely likely” </a:t>
          </a:r>
          <a:r>
            <a:rPr lang="en-US" sz="2000" b="1" dirty="0"/>
            <a:t>to </a:t>
          </a:r>
          <a:r>
            <a:rPr lang="en-US" sz="2000" b="1" dirty="0">
              <a:solidFill>
                <a:schemeClr val="accent2"/>
              </a:solidFill>
            </a:rPr>
            <a:t>visit the NE Washington area</a:t>
          </a:r>
          <a:r>
            <a:rPr lang="en-US" sz="2000" dirty="0">
              <a:solidFill>
                <a:schemeClr val="accent2"/>
              </a:solidFill>
            </a:rPr>
            <a:t> </a:t>
          </a:r>
          <a:r>
            <a:rPr lang="en-US" sz="2000" dirty="0"/>
            <a:t>within the next two years.  </a:t>
          </a:r>
        </a:p>
        <a:p>
          <a:r>
            <a:rPr lang="en-US" sz="2000" i="1" dirty="0"/>
            <a:t>(63% of low-income visitors responded, “extremely likely”, vs. 80% of all respondents and 81% of higher-income respondents)</a:t>
          </a:r>
        </a:p>
        <a:p>
          <a:endParaRPr lang="en-US" sz="2000" i="1" dirty="0"/>
        </a:p>
      </dgm:t>
    </dgm:pt>
    <dgm:pt modelId="{11205C30-117A-8A42-AFBA-9D8953FD09E4}" type="parTrans" cxnId="{B359CF93-68D9-124C-A0CB-9DAFB8F898F0}">
      <dgm:prSet/>
      <dgm:spPr/>
      <dgm:t>
        <a:bodyPr/>
        <a:lstStyle/>
        <a:p>
          <a:endParaRPr lang="en-US"/>
        </a:p>
      </dgm:t>
    </dgm:pt>
    <dgm:pt modelId="{7124770B-F474-1F40-B94E-A48C15DB8AF8}" type="sibTrans" cxnId="{B359CF93-68D9-124C-A0CB-9DAFB8F898F0}">
      <dgm:prSet/>
      <dgm:spPr/>
      <dgm:t>
        <a:bodyPr/>
        <a:lstStyle/>
        <a:p>
          <a:endParaRPr lang="en-US"/>
        </a:p>
      </dgm:t>
    </dgm:pt>
    <dgm:pt modelId="{BC7D4186-1589-E148-AB7D-2A9723263F52}" type="pres">
      <dgm:prSet presAssocID="{7B35999F-6D0E-3846-A3F4-CB165E55FEA4}" presName="vert0" presStyleCnt="0">
        <dgm:presLayoutVars>
          <dgm:dir/>
          <dgm:animOne val="branch"/>
          <dgm:animLvl val="lvl"/>
        </dgm:presLayoutVars>
      </dgm:prSet>
      <dgm:spPr/>
    </dgm:pt>
    <dgm:pt modelId="{3B1B2B3A-FB50-A54B-9A0C-9A61F263BBCD}" type="pres">
      <dgm:prSet presAssocID="{FC5B0781-35F6-1B44-A609-226B855CC9AE}" presName="thickLine" presStyleLbl="alignNode1" presStyleIdx="0" presStyleCnt="2"/>
      <dgm:spPr/>
    </dgm:pt>
    <dgm:pt modelId="{58633EB0-9D5E-7948-B490-A3772638ABD7}" type="pres">
      <dgm:prSet presAssocID="{FC5B0781-35F6-1B44-A609-226B855CC9AE}" presName="horz1" presStyleCnt="0"/>
      <dgm:spPr/>
    </dgm:pt>
    <dgm:pt modelId="{73D7A7E5-0152-2041-B602-2C93750E7780}" type="pres">
      <dgm:prSet presAssocID="{FC5B0781-35F6-1B44-A609-226B855CC9AE}" presName="tx1" presStyleLbl="revTx" presStyleIdx="0" presStyleCnt="2"/>
      <dgm:spPr/>
    </dgm:pt>
    <dgm:pt modelId="{58BC2DE7-3EA8-BB46-BAE2-839F1EBB36FD}" type="pres">
      <dgm:prSet presAssocID="{FC5B0781-35F6-1B44-A609-226B855CC9AE}" presName="vert1" presStyleCnt="0"/>
      <dgm:spPr/>
    </dgm:pt>
    <dgm:pt modelId="{017D1A8E-25B9-4E45-B491-CEBA1D406C3A}" type="pres">
      <dgm:prSet presAssocID="{A798F2B4-EFE0-F845-A465-F7CC8662E03F}" presName="thickLine" presStyleLbl="alignNode1" presStyleIdx="1" presStyleCnt="2"/>
      <dgm:spPr/>
    </dgm:pt>
    <dgm:pt modelId="{C2FAEF6E-4C65-874A-A975-2371A88C4C0F}" type="pres">
      <dgm:prSet presAssocID="{A798F2B4-EFE0-F845-A465-F7CC8662E03F}" presName="horz1" presStyleCnt="0"/>
      <dgm:spPr/>
    </dgm:pt>
    <dgm:pt modelId="{E61CFFF6-F791-2441-AC45-EE7E10166198}" type="pres">
      <dgm:prSet presAssocID="{A798F2B4-EFE0-F845-A465-F7CC8662E03F}" presName="tx1" presStyleLbl="revTx" presStyleIdx="1" presStyleCnt="2"/>
      <dgm:spPr/>
    </dgm:pt>
    <dgm:pt modelId="{920F636A-6640-9943-BD33-7DBFAF118323}" type="pres">
      <dgm:prSet presAssocID="{A798F2B4-EFE0-F845-A465-F7CC8662E03F}" presName="vert1" presStyleCnt="0"/>
      <dgm:spPr/>
    </dgm:pt>
  </dgm:ptLst>
  <dgm:cxnLst>
    <dgm:cxn modelId="{B359CF93-68D9-124C-A0CB-9DAFB8F898F0}" srcId="{7B35999F-6D0E-3846-A3F4-CB165E55FEA4}" destId="{A798F2B4-EFE0-F845-A465-F7CC8662E03F}" srcOrd="1" destOrd="0" parTransId="{11205C30-117A-8A42-AFBA-9D8953FD09E4}" sibTransId="{7124770B-F474-1F40-B94E-A48C15DB8AF8}"/>
    <dgm:cxn modelId="{8CDE2ABE-7CCC-7543-908F-F7580E9BA140}" type="presOf" srcId="{7B35999F-6D0E-3846-A3F4-CB165E55FEA4}" destId="{BC7D4186-1589-E148-AB7D-2A9723263F52}" srcOrd="0" destOrd="0" presId="urn:microsoft.com/office/officeart/2008/layout/LinedList"/>
    <dgm:cxn modelId="{797F70C0-6765-4544-9F74-9B081CF0B9FC}" srcId="{7B35999F-6D0E-3846-A3F4-CB165E55FEA4}" destId="{FC5B0781-35F6-1B44-A609-226B855CC9AE}" srcOrd="0" destOrd="0" parTransId="{CB5647EC-6366-4240-BF42-FE6B04A76C7A}" sibTransId="{4A2670E7-4D7F-F844-871A-658EE7A7DAC0}"/>
    <dgm:cxn modelId="{A77960D5-B3B2-BE41-9475-0B03AF81F1C6}" type="presOf" srcId="{A798F2B4-EFE0-F845-A465-F7CC8662E03F}" destId="{E61CFFF6-F791-2441-AC45-EE7E10166198}" srcOrd="0" destOrd="0" presId="urn:microsoft.com/office/officeart/2008/layout/LinedList"/>
    <dgm:cxn modelId="{E81435DC-5315-9947-9532-58B8F2473D85}" type="presOf" srcId="{FC5B0781-35F6-1B44-A609-226B855CC9AE}" destId="{73D7A7E5-0152-2041-B602-2C93750E7780}" srcOrd="0" destOrd="0" presId="urn:microsoft.com/office/officeart/2008/layout/LinedList"/>
    <dgm:cxn modelId="{9B4226E5-6A4D-F145-956F-18F533CE8590}" type="presParOf" srcId="{BC7D4186-1589-E148-AB7D-2A9723263F52}" destId="{3B1B2B3A-FB50-A54B-9A0C-9A61F263BBCD}" srcOrd="0" destOrd="0" presId="urn:microsoft.com/office/officeart/2008/layout/LinedList"/>
    <dgm:cxn modelId="{6257C5B3-5982-7848-8752-0054540D1328}" type="presParOf" srcId="{BC7D4186-1589-E148-AB7D-2A9723263F52}" destId="{58633EB0-9D5E-7948-B490-A3772638ABD7}" srcOrd="1" destOrd="0" presId="urn:microsoft.com/office/officeart/2008/layout/LinedList"/>
    <dgm:cxn modelId="{9094D359-E339-C94C-BEDB-100B88908A12}" type="presParOf" srcId="{58633EB0-9D5E-7948-B490-A3772638ABD7}" destId="{73D7A7E5-0152-2041-B602-2C93750E7780}" srcOrd="0" destOrd="0" presId="urn:microsoft.com/office/officeart/2008/layout/LinedList"/>
    <dgm:cxn modelId="{7BB94DC6-40A5-D541-8BB9-169749D4DBAE}" type="presParOf" srcId="{58633EB0-9D5E-7948-B490-A3772638ABD7}" destId="{58BC2DE7-3EA8-BB46-BAE2-839F1EBB36FD}" srcOrd="1" destOrd="0" presId="urn:microsoft.com/office/officeart/2008/layout/LinedList"/>
    <dgm:cxn modelId="{08ACB964-01B7-F343-A301-899235232952}" type="presParOf" srcId="{BC7D4186-1589-E148-AB7D-2A9723263F52}" destId="{017D1A8E-25B9-4E45-B491-CEBA1D406C3A}" srcOrd="2" destOrd="0" presId="urn:microsoft.com/office/officeart/2008/layout/LinedList"/>
    <dgm:cxn modelId="{7198D33E-2B20-E947-82B3-E8428555D8C0}" type="presParOf" srcId="{BC7D4186-1589-E148-AB7D-2A9723263F52}" destId="{C2FAEF6E-4C65-874A-A975-2371A88C4C0F}" srcOrd="3" destOrd="0" presId="urn:microsoft.com/office/officeart/2008/layout/LinedList"/>
    <dgm:cxn modelId="{661C0947-5D0E-D04F-B0F1-EFB476131CAE}" type="presParOf" srcId="{C2FAEF6E-4C65-874A-A975-2371A88C4C0F}" destId="{E61CFFF6-F791-2441-AC45-EE7E10166198}" srcOrd="0" destOrd="0" presId="urn:microsoft.com/office/officeart/2008/layout/LinedList"/>
    <dgm:cxn modelId="{B20F27D7-A18D-624C-A0AE-2E67165C7BD4}" type="presParOf" srcId="{C2FAEF6E-4C65-874A-A975-2371A88C4C0F}" destId="{920F636A-6640-9943-BD33-7DBFAF1183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A3A7CD-D9BA-234F-B00B-06406A5D0FC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9CF6206-28B1-4B43-8EC4-002D0A9C3951}">
      <dgm:prSet custT="1"/>
      <dgm:spPr/>
      <dgm:t>
        <a:bodyPr/>
        <a:lstStyle/>
        <a:p>
          <a:r>
            <a:rPr lang="en-US" sz="2000" b="1" u="sng" dirty="0"/>
            <a:t>Day Trips</a:t>
          </a:r>
          <a:r>
            <a:rPr lang="en-US" sz="2000" dirty="0"/>
            <a:t>: Average spending per party per day: </a:t>
          </a:r>
          <a:r>
            <a:rPr lang="en-US" sz="2000" b="1" dirty="0">
              <a:solidFill>
                <a:schemeClr val="accent4"/>
              </a:solidFill>
            </a:rPr>
            <a:t>$183</a:t>
          </a:r>
        </a:p>
        <a:p>
          <a:endParaRPr lang="en-US" sz="2000" b="1" dirty="0">
            <a:solidFill>
              <a:schemeClr val="accent4"/>
            </a:solidFill>
          </a:endParaRPr>
        </a:p>
      </dgm:t>
    </dgm:pt>
    <dgm:pt modelId="{E3690487-F4CB-EE47-A806-D1CCF5B47623}" type="parTrans" cxnId="{A997B4F6-6F93-444B-BA69-D20A8E1B4D8B}">
      <dgm:prSet/>
      <dgm:spPr/>
      <dgm:t>
        <a:bodyPr/>
        <a:lstStyle/>
        <a:p>
          <a:endParaRPr lang="en-US"/>
        </a:p>
      </dgm:t>
    </dgm:pt>
    <dgm:pt modelId="{06E66A08-64DC-4E44-8A57-91A0C517A7C2}" type="sibTrans" cxnId="{A997B4F6-6F93-444B-BA69-D20A8E1B4D8B}">
      <dgm:prSet/>
      <dgm:spPr/>
      <dgm:t>
        <a:bodyPr/>
        <a:lstStyle/>
        <a:p>
          <a:endParaRPr lang="en-US"/>
        </a:p>
      </dgm:t>
    </dgm:pt>
    <dgm:pt modelId="{CCA16B45-0BA8-5442-8ECE-350D5C9D6C28}">
      <dgm:prSet custT="1"/>
      <dgm:spPr/>
      <dgm:t>
        <a:bodyPr/>
        <a:lstStyle/>
        <a:p>
          <a:r>
            <a:rPr lang="en-US" sz="2000" b="1" u="sng" dirty="0"/>
            <a:t>Overnight Trips</a:t>
          </a:r>
          <a:r>
            <a:rPr lang="en-US" sz="2000" dirty="0"/>
            <a:t>: Average spending per party per night: </a:t>
          </a:r>
          <a:r>
            <a:rPr lang="en-US" sz="2000" b="1" dirty="0">
              <a:solidFill>
                <a:schemeClr val="accent4"/>
              </a:solidFill>
            </a:rPr>
            <a:t>$102</a:t>
          </a:r>
        </a:p>
      </dgm:t>
    </dgm:pt>
    <dgm:pt modelId="{BA939677-C6B1-3D48-9A73-6BAAB5571136}" type="parTrans" cxnId="{466F89F9-AABA-EE46-BD94-382D2A06D282}">
      <dgm:prSet/>
      <dgm:spPr/>
      <dgm:t>
        <a:bodyPr/>
        <a:lstStyle/>
        <a:p>
          <a:endParaRPr lang="en-US"/>
        </a:p>
      </dgm:t>
    </dgm:pt>
    <dgm:pt modelId="{BB16B75C-FE79-C448-8458-540C3687472A}" type="sibTrans" cxnId="{466F89F9-AABA-EE46-BD94-382D2A06D282}">
      <dgm:prSet/>
      <dgm:spPr/>
      <dgm:t>
        <a:bodyPr/>
        <a:lstStyle/>
        <a:p>
          <a:endParaRPr lang="en-US"/>
        </a:p>
      </dgm:t>
    </dgm:pt>
    <dgm:pt modelId="{804CD1C0-74B3-7F4D-8030-D6ECD77FA9C2}">
      <dgm:prSet custT="1"/>
      <dgm:spPr/>
      <dgm:t>
        <a:bodyPr/>
        <a:lstStyle/>
        <a:p>
          <a:r>
            <a:rPr lang="en-US" sz="2000" b="1" u="sng" dirty="0"/>
            <a:t>Visitors staying in lodging </a:t>
          </a:r>
          <a:r>
            <a:rPr lang="en-US" sz="2000" dirty="0"/>
            <a:t>(hotels, resorts, or vacation rentals) </a:t>
          </a:r>
          <a:r>
            <a:rPr lang="en-US" sz="2000" b="1" dirty="0">
              <a:solidFill>
                <a:schemeClr val="accent4"/>
              </a:solidFill>
            </a:rPr>
            <a:t>spend about $222 more per trip </a:t>
          </a:r>
          <a:r>
            <a:rPr lang="en-US" sz="2000" dirty="0"/>
            <a:t>than visitors staying with friends and family or camping.</a:t>
          </a:r>
        </a:p>
      </dgm:t>
    </dgm:pt>
    <dgm:pt modelId="{9F990830-989F-5045-A098-8124C6EC846C}" type="parTrans" cxnId="{F790031C-B5D7-724D-A189-F878CF7AAF81}">
      <dgm:prSet/>
      <dgm:spPr/>
      <dgm:t>
        <a:bodyPr/>
        <a:lstStyle/>
        <a:p>
          <a:endParaRPr lang="en-US"/>
        </a:p>
      </dgm:t>
    </dgm:pt>
    <dgm:pt modelId="{0BD1C0B1-5081-F843-BFA0-A00C076C6593}" type="sibTrans" cxnId="{F790031C-B5D7-724D-A189-F878CF7AAF81}">
      <dgm:prSet/>
      <dgm:spPr/>
      <dgm:t>
        <a:bodyPr/>
        <a:lstStyle/>
        <a:p>
          <a:endParaRPr lang="en-US"/>
        </a:p>
      </dgm:t>
    </dgm:pt>
    <dgm:pt modelId="{024B756F-D323-2246-9550-99684B3D2558}" type="pres">
      <dgm:prSet presAssocID="{FCA3A7CD-D9BA-234F-B00B-06406A5D0FCA}" presName="vert0" presStyleCnt="0">
        <dgm:presLayoutVars>
          <dgm:dir/>
          <dgm:animOne val="branch"/>
          <dgm:animLvl val="lvl"/>
        </dgm:presLayoutVars>
      </dgm:prSet>
      <dgm:spPr/>
    </dgm:pt>
    <dgm:pt modelId="{A64B0DE8-A0E1-824B-BA56-D30A480DBE23}" type="pres">
      <dgm:prSet presAssocID="{F9CF6206-28B1-4B43-8EC4-002D0A9C3951}" presName="thickLine" presStyleLbl="alignNode1" presStyleIdx="0" presStyleCnt="3"/>
      <dgm:spPr/>
    </dgm:pt>
    <dgm:pt modelId="{8AEF3438-D2AB-9C4C-8745-A84348663E84}" type="pres">
      <dgm:prSet presAssocID="{F9CF6206-28B1-4B43-8EC4-002D0A9C3951}" presName="horz1" presStyleCnt="0"/>
      <dgm:spPr/>
    </dgm:pt>
    <dgm:pt modelId="{097DD31D-D1E5-5C4A-B924-57B41480A559}" type="pres">
      <dgm:prSet presAssocID="{F9CF6206-28B1-4B43-8EC4-002D0A9C3951}" presName="tx1" presStyleLbl="revTx" presStyleIdx="0" presStyleCnt="3"/>
      <dgm:spPr/>
    </dgm:pt>
    <dgm:pt modelId="{F647104F-83DD-2A48-BF72-DF9F48879689}" type="pres">
      <dgm:prSet presAssocID="{F9CF6206-28B1-4B43-8EC4-002D0A9C3951}" presName="vert1" presStyleCnt="0"/>
      <dgm:spPr/>
    </dgm:pt>
    <dgm:pt modelId="{E7AB9BCC-BF77-724C-B0BB-0AF8C34C3467}" type="pres">
      <dgm:prSet presAssocID="{CCA16B45-0BA8-5442-8ECE-350D5C9D6C28}" presName="thickLine" presStyleLbl="alignNode1" presStyleIdx="1" presStyleCnt="3"/>
      <dgm:spPr/>
    </dgm:pt>
    <dgm:pt modelId="{A651DA5E-A062-B24F-9697-38FE9AB44A53}" type="pres">
      <dgm:prSet presAssocID="{CCA16B45-0BA8-5442-8ECE-350D5C9D6C28}" presName="horz1" presStyleCnt="0"/>
      <dgm:spPr/>
    </dgm:pt>
    <dgm:pt modelId="{801807FF-87EA-4B49-B23A-4BCA5D916B2A}" type="pres">
      <dgm:prSet presAssocID="{CCA16B45-0BA8-5442-8ECE-350D5C9D6C28}" presName="tx1" presStyleLbl="revTx" presStyleIdx="1" presStyleCnt="3"/>
      <dgm:spPr/>
    </dgm:pt>
    <dgm:pt modelId="{DD45D08A-8895-0C44-8304-D8EB1F878D57}" type="pres">
      <dgm:prSet presAssocID="{CCA16B45-0BA8-5442-8ECE-350D5C9D6C28}" presName="vert1" presStyleCnt="0"/>
      <dgm:spPr/>
    </dgm:pt>
    <dgm:pt modelId="{41004C51-EA5A-4C46-A5F9-D112EB52CC12}" type="pres">
      <dgm:prSet presAssocID="{804CD1C0-74B3-7F4D-8030-D6ECD77FA9C2}" presName="thickLine" presStyleLbl="alignNode1" presStyleIdx="2" presStyleCnt="3"/>
      <dgm:spPr/>
    </dgm:pt>
    <dgm:pt modelId="{5B25D94D-B70D-A44B-9AA8-DB5EBAAD94F5}" type="pres">
      <dgm:prSet presAssocID="{804CD1C0-74B3-7F4D-8030-D6ECD77FA9C2}" presName="horz1" presStyleCnt="0"/>
      <dgm:spPr/>
    </dgm:pt>
    <dgm:pt modelId="{BDC0CCC2-90DD-7340-BAC7-22F02572F5CD}" type="pres">
      <dgm:prSet presAssocID="{804CD1C0-74B3-7F4D-8030-D6ECD77FA9C2}" presName="tx1" presStyleLbl="revTx" presStyleIdx="2" presStyleCnt="3"/>
      <dgm:spPr/>
    </dgm:pt>
    <dgm:pt modelId="{46657190-2BE8-394B-AFC3-262828DBD8A3}" type="pres">
      <dgm:prSet presAssocID="{804CD1C0-74B3-7F4D-8030-D6ECD77FA9C2}" presName="vert1" presStyleCnt="0"/>
      <dgm:spPr/>
    </dgm:pt>
  </dgm:ptLst>
  <dgm:cxnLst>
    <dgm:cxn modelId="{F790031C-B5D7-724D-A189-F878CF7AAF81}" srcId="{FCA3A7CD-D9BA-234F-B00B-06406A5D0FCA}" destId="{804CD1C0-74B3-7F4D-8030-D6ECD77FA9C2}" srcOrd="2" destOrd="0" parTransId="{9F990830-989F-5045-A098-8124C6EC846C}" sibTransId="{0BD1C0B1-5081-F843-BFA0-A00C076C6593}"/>
    <dgm:cxn modelId="{47C44880-3307-0540-8FF8-EE653FFADB76}" type="presOf" srcId="{CCA16B45-0BA8-5442-8ECE-350D5C9D6C28}" destId="{801807FF-87EA-4B49-B23A-4BCA5D916B2A}" srcOrd="0" destOrd="0" presId="urn:microsoft.com/office/officeart/2008/layout/LinedList"/>
    <dgm:cxn modelId="{3E88B587-2825-2E42-B19D-A4BC327DB011}" type="presOf" srcId="{804CD1C0-74B3-7F4D-8030-D6ECD77FA9C2}" destId="{BDC0CCC2-90DD-7340-BAC7-22F02572F5CD}" srcOrd="0" destOrd="0" presId="urn:microsoft.com/office/officeart/2008/layout/LinedList"/>
    <dgm:cxn modelId="{E06714B7-5350-FE42-9A14-6AF1DDD243EB}" type="presOf" srcId="{F9CF6206-28B1-4B43-8EC4-002D0A9C3951}" destId="{097DD31D-D1E5-5C4A-B924-57B41480A559}" srcOrd="0" destOrd="0" presId="urn:microsoft.com/office/officeart/2008/layout/LinedList"/>
    <dgm:cxn modelId="{B4A1BEDE-C064-DF4D-8A88-35368963A549}" type="presOf" srcId="{FCA3A7CD-D9BA-234F-B00B-06406A5D0FCA}" destId="{024B756F-D323-2246-9550-99684B3D2558}" srcOrd="0" destOrd="0" presId="urn:microsoft.com/office/officeart/2008/layout/LinedList"/>
    <dgm:cxn modelId="{A997B4F6-6F93-444B-BA69-D20A8E1B4D8B}" srcId="{FCA3A7CD-D9BA-234F-B00B-06406A5D0FCA}" destId="{F9CF6206-28B1-4B43-8EC4-002D0A9C3951}" srcOrd="0" destOrd="0" parTransId="{E3690487-F4CB-EE47-A806-D1CCF5B47623}" sibTransId="{06E66A08-64DC-4E44-8A57-91A0C517A7C2}"/>
    <dgm:cxn modelId="{466F89F9-AABA-EE46-BD94-382D2A06D282}" srcId="{FCA3A7CD-D9BA-234F-B00B-06406A5D0FCA}" destId="{CCA16B45-0BA8-5442-8ECE-350D5C9D6C28}" srcOrd="1" destOrd="0" parTransId="{BA939677-C6B1-3D48-9A73-6BAAB5571136}" sibTransId="{BB16B75C-FE79-C448-8458-540C3687472A}"/>
    <dgm:cxn modelId="{EF880198-CF18-7949-A6E8-E8C352D9FDD7}" type="presParOf" srcId="{024B756F-D323-2246-9550-99684B3D2558}" destId="{A64B0DE8-A0E1-824B-BA56-D30A480DBE23}" srcOrd="0" destOrd="0" presId="urn:microsoft.com/office/officeart/2008/layout/LinedList"/>
    <dgm:cxn modelId="{49D856A4-8819-0F4F-8C7C-1DB8A0DE57D3}" type="presParOf" srcId="{024B756F-D323-2246-9550-99684B3D2558}" destId="{8AEF3438-D2AB-9C4C-8745-A84348663E84}" srcOrd="1" destOrd="0" presId="urn:microsoft.com/office/officeart/2008/layout/LinedList"/>
    <dgm:cxn modelId="{CC386723-C6F1-6141-A3C2-7371050BBBA1}" type="presParOf" srcId="{8AEF3438-D2AB-9C4C-8745-A84348663E84}" destId="{097DD31D-D1E5-5C4A-B924-57B41480A559}" srcOrd="0" destOrd="0" presId="urn:microsoft.com/office/officeart/2008/layout/LinedList"/>
    <dgm:cxn modelId="{ED5D9448-F381-9B45-848E-C82BC614B902}" type="presParOf" srcId="{8AEF3438-D2AB-9C4C-8745-A84348663E84}" destId="{F647104F-83DD-2A48-BF72-DF9F48879689}" srcOrd="1" destOrd="0" presId="urn:microsoft.com/office/officeart/2008/layout/LinedList"/>
    <dgm:cxn modelId="{BE78B79A-0F90-5946-B7A9-67284E68322D}" type="presParOf" srcId="{024B756F-D323-2246-9550-99684B3D2558}" destId="{E7AB9BCC-BF77-724C-B0BB-0AF8C34C3467}" srcOrd="2" destOrd="0" presId="urn:microsoft.com/office/officeart/2008/layout/LinedList"/>
    <dgm:cxn modelId="{D5B6D8EC-3871-D147-8BC5-EF2B4AF1001D}" type="presParOf" srcId="{024B756F-D323-2246-9550-99684B3D2558}" destId="{A651DA5E-A062-B24F-9697-38FE9AB44A53}" srcOrd="3" destOrd="0" presId="urn:microsoft.com/office/officeart/2008/layout/LinedList"/>
    <dgm:cxn modelId="{F16A8D11-2AD6-434D-BCC8-CB2BB40CD751}" type="presParOf" srcId="{A651DA5E-A062-B24F-9697-38FE9AB44A53}" destId="{801807FF-87EA-4B49-B23A-4BCA5D916B2A}" srcOrd="0" destOrd="0" presId="urn:microsoft.com/office/officeart/2008/layout/LinedList"/>
    <dgm:cxn modelId="{16F10B71-8015-F145-B9FA-487169940716}" type="presParOf" srcId="{A651DA5E-A062-B24F-9697-38FE9AB44A53}" destId="{DD45D08A-8895-0C44-8304-D8EB1F878D57}" srcOrd="1" destOrd="0" presId="urn:microsoft.com/office/officeart/2008/layout/LinedList"/>
    <dgm:cxn modelId="{0150DF77-E0DC-744F-A0CB-D70212F39835}" type="presParOf" srcId="{024B756F-D323-2246-9550-99684B3D2558}" destId="{41004C51-EA5A-4C46-A5F9-D112EB52CC12}" srcOrd="4" destOrd="0" presId="urn:microsoft.com/office/officeart/2008/layout/LinedList"/>
    <dgm:cxn modelId="{F7368EB2-193A-0644-BC8E-29FE4C276FB5}" type="presParOf" srcId="{024B756F-D323-2246-9550-99684B3D2558}" destId="{5B25D94D-B70D-A44B-9AA8-DB5EBAAD94F5}" srcOrd="5" destOrd="0" presId="urn:microsoft.com/office/officeart/2008/layout/LinedList"/>
    <dgm:cxn modelId="{FA7784BE-B38A-B840-85EF-1D7C9F9F2BAD}" type="presParOf" srcId="{5B25D94D-B70D-A44B-9AA8-DB5EBAAD94F5}" destId="{BDC0CCC2-90DD-7340-BAC7-22F02572F5CD}" srcOrd="0" destOrd="0" presId="urn:microsoft.com/office/officeart/2008/layout/LinedList"/>
    <dgm:cxn modelId="{74F1D531-3A43-854C-9A80-C8BEB617A6DC}" type="presParOf" srcId="{5B25D94D-B70D-A44B-9AA8-DB5EBAAD94F5}" destId="{46657190-2BE8-394B-AFC3-262828DBD8A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74118E-5C9A-0645-91CE-B6760801DEA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CBDDDF8-53E8-CE4B-B86A-69951F501284}">
      <dgm:prSet custT="1"/>
      <dgm:spPr/>
      <dgm:t>
        <a:bodyPr/>
        <a:lstStyle/>
        <a:p>
          <a:pPr algn="ctr"/>
          <a:r>
            <a:rPr lang="en-US" sz="2400" b="1" dirty="0">
              <a:solidFill>
                <a:schemeClr val="accent1"/>
              </a:solidFill>
            </a:rPr>
            <a:t>Visitors Liked</a:t>
          </a:r>
        </a:p>
      </dgm:t>
    </dgm:pt>
    <dgm:pt modelId="{F2E2B9E7-65D6-CF46-B1A4-612F20FD7297}" type="parTrans" cxnId="{94E11CA0-0D52-254A-8FEE-532E228D9A1A}">
      <dgm:prSet/>
      <dgm:spPr/>
      <dgm:t>
        <a:bodyPr/>
        <a:lstStyle/>
        <a:p>
          <a:endParaRPr lang="en-US"/>
        </a:p>
      </dgm:t>
    </dgm:pt>
    <dgm:pt modelId="{6F267EEA-84D6-4F41-99FE-B2D5718FC36B}" type="sibTrans" cxnId="{94E11CA0-0D52-254A-8FEE-532E228D9A1A}">
      <dgm:prSet/>
      <dgm:spPr/>
      <dgm:t>
        <a:bodyPr/>
        <a:lstStyle/>
        <a:p>
          <a:endParaRPr lang="en-US"/>
        </a:p>
      </dgm:t>
    </dgm:pt>
    <dgm:pt modelId="{213797DE-5462-CE44-A455-B93E2A639563}">
      <dgm:prSet custT="1"/>
      <dgm:spPr/>
      <dgm:t>
        <a:bodyPr/>
        <a:lstStyle/>
        <a:p>
          <a:r>
            <a:rPr lang="en-US" sz="2000" b="1" dirty="0">
              <a:solidFill>
                <a:schemeClr val="accent6"/>
              </a:solidFill>
            </a:rPr>
            <a:t>Outdoor Recreation</a:t>
          </a:r>
          <a:endParaRPr lang="en-US" sz="2000" dirty="0">
            <a:solidFill>
              <a:schemeClr val="accent6"/>
            </a:solidFill>
          </a:endParaRPr>
        </a:p>
      </dgm:t>
    </dgm:pt>
    <dgm:pt modelId="{2AC9918B-30C6-1E4E-B7B8-E48B340E62AA}" type="parTrans" cxnId="{8243B003-6BD9-D640-A3BA-0625F4EC9460}">
      <dgm:prSet/>
      <dgm:spPr/>
      <dgm:t>
        <a:bodyPr/>
        <a:lstStyle/>
        <a:p>
          <a:endParaRPr lang="en-US"/>
        </a:p>
      </dgm:t>
    </dgm:pt>
    <dgm:pt modelId="{9C66E11E-A497-0042-9DA5-87EDC8ABB72D}" type="sibTrans" cxnId="{8243B003-6BD9-D640-A3BA-0625F4EC9460}">
      <dgm:prSet/>
      <dgm:spPr/>
      <dgm:t>
        <a:bodyPr/>
        <a:lstStyle/>
        <a:p>
          <a:endParaRPr lang="en-US"/>
        </a:p>
      </dgm:t>
    </dgm:pt>
    <dgm:pt modelId="{3B10E163-555F-F34A-A688-9336CE544135}">
      <dgm:prSet custT="1"/>
      <dgm:spPr/>
      <dgm:t>
        <a:bodyPr/>
        <a:lstStyle/>
        <a:p>
          <a:r>
            <a:rPr lang="en-US" sz="2000" b="1" dirty="0">
              <a:solidFill>
                <a:schemeClr val="accent6"/>
              </a:solidFill>
            </a:rPr>
            <a:t>Affordability</a:t>
          </a:r>
          <a:endParaRPr lang="en-US" sz="2000" dirty="0">
            <a:solidFill>
              <a:schemeClr val="accent6"/>
            </a:solidFill>
          </a:endParaRPr>
        </a:p>
      </dgm:t>
    </dgm:pt>
    <dgm:pt modelId="{46B9E4DC-C26F-D643-AB69-C33497DC56E6}" type="parTrans" cxnId="{003DFB69-B87C-2545-9C98-750923ACBF93}">
      <dgm:prSet/>
      <dgm:spPr/>
      <dgm:t>
        <a:bodyPr/>
        <a:lstStyle/>
        <a:p>
          <a:endParaRPr lang="en-US"/>
        </a:p>
      </dgm:t>
    </dgm:pt>
    <dgm:pt modelId="{58623792-7DD9-F043-B477-8DFE5B361914}" type="sibTrans" cxnId="{003DFB69-B87C-2545-9C98-750923ACBF93}">
      <dgm:prSet/>
      <dgm:spPr/>
      <dgm:t>
        <a:bodyPr/>
        <a:lstStyle/>
        <a:p>
          <a:endParaRPr lang="en-US"/>
        </a:p>
      </dgm:t>
    </dgm:pt>
    <dgm:pt modelId="{0F93CE1F-EFA7-1F4A-9C3F-FF5DBBD3A716}">
      <dgm:prSet custT="1"/>
      <dgm:spPr/>
      <dgm:t>
        <a:bodyPr/>
        <a:lstStyle/>
        <a:p>
          <a:r>
            <a:rPr lang="en-US" sz="2000" b="1" dirty="0">
              <a:solidFill>
                <a:schemeClr val="accent6"/>
              </a:solidFill>
            </a:rPr>
            <a:t>Natural beauty</a:t>
          </a:r>
          <a:endParaRPr lang="en-US" sz="2000" dirty="0">
            <a:solidFill>
              <a:schemeClr val="accent6"/>
            </a:solidFill>
          </a:endParaRPr>
        </a:p>
      </dgm:t>
    </dgm:pt>
    <dgm:pt modelId="{E9C15D92-42CE-474A-A8D3-BD1F0C54832F}" type="parTrans" cxnId="{1D709C8A-4386-0F47-9178-0A32E5BCE302}">
      <dgm:prSet/>
      <dgm:spPr/>
      <dgm:t>
        <a:bodyPr/>
        <a:lstStyle/>
        <a:p>
          <a:endParaRPr lang="en-US"/>
        </a:p>
      </dgm:t>
    </dgm:pt>
    <dgm:pt modelId="{3B64014D-BB08-9D41-ACDA-06A4710DA9D1}" type="sibTrans" cxnId="{1D709C8A-4386-0F47-9178-0A32E5BCE302}">
      <dgm:prSet/>
      <dgm:spPr/>
      <dgm:t>
        <a:bodyPr/>
        <a:lstStyle/>
        <a:p>
          <a:endParaRPr lang="en-US"/>
        </a:p>
      </dgm:t>
    </dgm:pt>
    <dgm:pt modelId="{67B23309-52ED-9A4C-8065-20B8E87554A7}">
      <dgm:prSet custT="1"/>
      <dgm:spPr/>
      <dgm:t>
        <a:bodyPr/>
        <a:lstStyle/>
        <a:p>
          <a:r>
            <a:rPr lang="en-US" sz="2000" b="1" dirty="0">
              <a:solidFill>
                <a:schemeClr val="accent6"/>
              </a:solidFill>
            </a:rPr>
            <a:t>Relaxation</a:t>
          </a:r>
          <a:endParaRPr lang="en-US" sz="2000" dirty="0">
            <a:solidFill>
              <a:schemeClr val="accent6"/>
            </a:solidFill>
          </a:endParaRPr>
        </a:p>
      </dgm:t>
    </dgm:pt>
    <dgm:pt modelId="{3B56267D-08BD-9644-B9E5-0D654E35EDA2}" type="parTrans" cxnId="{558EA5A2-3F6A-DE40-BC00-8F5AE7275C8E}">
      <dgm:prSet/>
      <dgm:spPr/>
      <dgm:t>
        <a:bodyPr/>
        <a:lstStyle/>
        <a:p>
          <a:endParaRPr lang="en-US"/>
        </a:p>
      </dgm:t>
    </dgm:pt>
    <dgm:pt modelId="{46EF57C1-1369-8E40-ABAC-1246B0754447}" type="sibTrans" cxnId="{558EA5A2-3F6A-DE40-BC00-8F5AE7275C8E}">
      <dgm:prSet/>
      <dgm:spPr/>
      <dgm:t>
        <a:bodyPr/>
        <a:lstStyle/>
        <a:p>
          <a:endParaRPr lang="en-US"/>
        </a:p>
      </dgm:t>
    </dgm:pt>
    <dgm:pt modelId="{8D54EAE5-5062-BD43-A1BF-1BD285B29CB9}">
      <dgm:prSet custT="1"/>
      <dgm:spPr/>
      <dgm:t>
        <a:bodyPr/>
        <a:lstStyle/>
        <a:p>
          <a:r>
            <a:rPr lang="en-US" sz="2000" b="1" dirty="0">
              <a:solidFill>
                <a:schemeClr val="accent6"/>
              </a:solidFill>
            </a:rPr>
            <a:t>Golfing</a:t>
          </a:r>
          <a:endParaRPr lang="en-US" sz="2000" dirty="0">
            <a:solidFill>
              <a:schemeClr val="accent6"/>
            </a:solidFill>
          </a:endParaRPr>
        </a:p>
      </dgm:t>
    </dgm:pt>
    <dgm:pt modelId="{E5B85563-2CC9-BA4C-80F1-684E86EE2E5E}" type="parTrans" cxnId="{158C14D5-4EEA-394E-A5B5-13FB07719446}">
      <dgm:prSet/>
      <dgm:spPr/>
      <dgm:t>
        <a:bodyPr/>
        <a:lstStyle/>
        <a:p>
          <a:endParaRPr lang="en-US"/>
        </a:p>
      </dgm:t>
    </dgm:pt>
    <dgm:pt modelId="{CEF59FC8-1EB2-6E4B-A311-257987A8F7F8}" type="sibTrans" cxnId="{158C14D5-4EEA-394E-A5B5-13FB07719446}">
      <dgm:prSet/>
      <dgm:spPr/>
      <dgm:t>
        <a:bodyPr/>
        <a:lstStyle/>
        <a:p>
          <a:endParaRPr lang="en-US"/>
        </a:p>
      </dgm:t>
    </dgm:pt>
    <dgm:pt modelId="{96F566B3-E51F-654C-9202-E554E06A7354}" type="pres">
      <dgm:prSet presAssocID="{3874118E-5C9A-0645-91CE-B6760801DEA6}" presName="vert0" presStyleCnt="0">
        <dgm:presLayoutVars>
          <dgm:dir/>
          <dgm:animOne val="branch"/>
          <dgm:animLvl val="lvl"/>
        </dgm:presLayoutVars>
      </dgm:prSet>
      <dgm:spPr/>
    </dgm:pt>
    <dgm:pt modelId="{1BF5946F-8F45-3B4B-A4E2-C068C6974B83}" type="pres">
      <dgm:prSet presAssocID="{8CBDDDF8-53E8-CE4B-B86A-69951F501284}" presName="thickLine" presStyleLbl="alignNode1" presStyleIdx="0" presStyleCnt="6"/>
      <dgm:spPr/>
    </dgm:pt>
    <dgm:pt modelId="{274AF636-AFE1-2345-B096-B2F0793A2E71}" type="pres">
      <dgm:prSet presAssocID="{8CBDDDF8-53E8-CE4B-B86A-69951F501284}" presName="horz1" presStyleCnt="0"/>
      <dgm:spPr/>
    </dgm:pt>
    <dgm:pt modelId="{5CBCE1F9-336E-114E-9D52-74E838B4F5DD}" type="pres">
      <dgm:prSet presAssocID="{8CBDDDF8-53E8-CE4B-B86A-69951F501284}" presName="tx1" presStyleLbl="revTx" presStyleIdx="0" presStyleCnt="6"/>
      <dgm:spPr/>
    </dgm:pt>
    <dgm:pt modelId="{3F024006-F4E3-5541-8F67-747DA2E840A6}" type="pres">
      <dgm:prSet presAssocID="{8CBDDDF8-53E8-CE4B-B86A-69951F501284}" presName="vert1" presStyleCnt="0"/>
      <dgm:spPr/>
    </dgm:pt>
    <dgm:pt modelId="{B451573B-477C-E046-8E5B-2F85EE25F38C}" type="pres">
      <dgm:prSet presAssocID="{213797DE-5462-CE44-A455-B93E2A639563}" presName="thickLine" presStyleLbl="alignNode1" presStyleIdx="1" presStyleCnt="6"/>
      <dgm:spPr/>
    </dgm:pt>
    <dgm:pt modelId="{CEB73FF7-D0C7-D540-8F6A-0F53DE03F772}" type="pres">
      <dgm:prSet presAssocID="{213797DE-5462-CE44-A455-B93E2A639563}" presName="horz1" presStyleCnt="0"/>
      <dgm:spPr/>
    </dgm:pt>
    <dgm:pt modelId="{F7BCFE28-0E7C-1D44-9F1A-45D0E0301340}" type="pres">
      <dgm:prSet presAssocID="{213797DE-5462-CE44-A455-B93E2A639563}" presName="tx1" presStyleLbl="revTx" presStyleIdx="1" presStyleCnt="6"/>
      <dgm:spPr/>
    </dgm:pt>
    <dgm:pt modelId="{89001E20-BCBC-A84C-913F-D5FD7D5E6548}" type="pres">
      <dgm:prSet presAssocID="{213797DE-5462-CE44-A455-B93E2A639563}" presName="vert1" presStyleCnt="0"/>
      <dgm:spPr/>
    </dgm:pt>
    <dgm:pt modelId="{8C19D779-96F1-0E41-A35D-CCD91B0AEFDA}" type="pres">
      <dgm:prSet presAssocID="{3B10E163-555F-F34A-A688-9336CE544135}" presName="thickLine" presStyleLbl="alignNode1" presStyleIdx="2" presStyleCnt="6"/>
      <dgm:spPr/>
    </dgm:pt>
    <dgm:pt modelId="{DAF8F6A0-0A3C-8F41-A9B0-92C7E24D5039}" type="pres">
      <dgm:prSet presAssocID="{3B10E163-555F-F34A-A688-9336CE544135}" presName="horz1" presStyleCnt="0"/>
      <dgm:spPr/>
    </dgm:pt>
    <dgm:pt modelId="{B81CF677-DAE3-854B-9579-59B2791A4178}" type="pres">
      <dgm:prSet presAssocID="{3B10E163-555F-F34A-A688-9336CE544135}" presName="tx1" presStyleLbl="revTx" presStyleIdx="2" presStyleCnt="6"/>
      <dgm:spPr/>
    </dgm:pt>
    <dgm:pt modelId="{C3A2A5FA-1C98-9141-99FB-481A3C5550DC}" type="pres">
      <dgm:prSet presAssocID="{3B10E163-555F-F34A-A688-9336CE544135}" presName="vert1" presStyleCnt="0"/>
      <dgm:spPr/>
    </dgm:pt>
    <dgm:pt modelId="{76B7E9CF-37BD-6F4F-BF01-F373BB2120A6}" type="pres">
      <dgm:prSet presAssocID="{0F93CE1F-EFA7-1F4A-9C3F-FF5DBBD3A716}" presName="thickLine" presStyleLbl="alignNode1" presStyleIdx="3" presStyleCnt="6"/>
      <dgm:spPr/>
    </dgm:pt>
    <dgm:pt modelId="{DBCCDE1C-CF35-9743-A5BA-810A78EDF453}" type="pres">
      <dgm:prSet presAssocID="{0F93CE1F-EFA7-1F4A-9C3F-FF5DBBD3A716}" presName="horz1" presStyleCnt="0"/>
      <dgm:spPr/>
    </dgm:pt>
    <dgm:pt modelId="{1AE1D76B-7621-164B-8C29-7485E64E4F47}" type="pres">
      <dgm:prSet presAssocID="{0F93CE1F-EFA7-1F4A-9C3F-FF5DBBD3A716}" presName="tx1" presStyleLbl="revTx" presStyleIdx="3" presStyleCnt="6"/>
      <dgm:spPr/>
    </dgm:pt>
    <dgm:pt modelId="{D905717E-DF21-0640-871E-C15CCE524B0C}" type="pres">
      <dgm:prSet presAssocID="{0F93CE1F-EFA7-1F4A-9C3F-FF5DBBD3A716}" presName="vert1" presStyleCnt="0"/>
      <dgm:spPr/>
    </dgm:pt>
    <dgm:pt modelId="{5CE36664-F98B-D34A-84D1-76487675A1FA}" type="pres">
      <dgm:prSet presAssocID="{67B23309-52ED-9A4C-8065-20B8E87554A7}" presName="thickLine" presStyleLbl="alignNode1" presStyleIdx="4" presStyleCnt="6"/>
      <dgm:spPr/>
    </dgm:pt>
    <dgm:pt modelId="{5EC56AFE-9561-654A-892C-1FBC048040AB}" type="pres">
      <dgm:prSet presAssocID="{67B23309-52ED-9A4C-8065-20B8E87554A7}" presName="horz1" presStyleCnt="0"/>
      <dgm:spPr/>
    </dgm:pt>
    <dgm:pt modelId="{69CA4E24-053E-494A-BDAA-9CC27F171CD9}" type="pres">
      <dgm:prSet presAssocID="{67B23309-52ED-9A4C-8065-20B8E87554A7}" presName="tx1" presStyleLbl="revTx" presStyleIdx="4" presStyleCnt="6"/>
      <dgm:spPr/>
    </dgm:pt>
    <dgm:pt modelId="{789E021F-DAC7-9841-848E-36D7B53B4AFD}" type="pres">
      <dgm:prSet presAssocID="{67B23309-52ED-9A4C-8065-20B8E87554A7}" presName="vert1" presStyleCnt="0"/>
      <dgm:spPr/>
    </dgm:pt>
    <dgm:pt modelId="{C7DD67E1-030D-614C-97E5-094DA2057D4D}" type="pres">
      <dgm:prSet presAssocID="{8D54EAE5-5062-BD43-A1BF-1BD285B29CB9}" presName="thickLine" presStyleLbl="alignNode1" presStyleIdx="5" presStyleCnt="6"/>
      <dgm:spPr/>
    </dgm:pt>
    <dgm:pt modelId="{E634EB91-F5BA-944A-9962-0C2A159314F0}" type="pres">
      <dgm:prSet presAssocID="{8D54EAE5-5062-BD43-A1BF-1BD285B29CB9}" presName="horz1" presStyleCnt="0"/>
      <dgm:spPr/>
    </dgm:pt>
    <dgm:pt modelId="{8A51344F-9EE2-D24D-A9E6-ACE8FED5D243}" type="pres">
      <dgm:prSet presAssocID="{8D54EAE5-5062-BD43-A1BF-1BD285B29CB9}" presName="tx1" presStyleLbl="revTx" presStyleIdx="5" presStyleCnt="6"/>
      <dgm:spPr/>
    </dgm:pt>
    <dgm:pt modelId="{9CA75331-79B5-DD4C-B644-C876BD6973FF}" type="pres">
      <dgm:prSet presAssocID="{8D54EAE5-5062-BD43-A1BF-1BD285B29CB9}" presName="vert1" presStyleCnt="0"/>
      <dgm:spPr/>
    </dgm:pt>
  </dgm:ptLst>
  <dgm:cxnLst>
    <dgm:cxn modelId="{8243B003-6BD9-D640-A3BA-0625F4EC9460}" srcId="{3874118E-5C9A-0645-91CE-B6760801DEA6}" destId="{213797DE-5462-CE44-A455-B93E2A639563}" srcOrd="1" destOrd="0" parTransId="{2AC9918B-30C6-1E4E-B7B8-E48B340E62AA}" sibTransId="{9C66E11E-A497-0042-9DA5-87EDC8ABB72D}"/>
    <dgm:cxn modelId="{62B7732D-77DD-BB46-B8F7-01483431481F}" type="presOf" srcId="{8CBDDDF8-53E8-CE4B-B86A-69951F501284}" destId="{5CBCE1F9-336E-114E-9D52-74E838B4F5DD}" srcOrd="0" destOrd="0" presId="urn:microsoft.com/office/officeart/2008/layout/LinedList"/>
    <dgm:cxn modelId="{3B25513A-2711-0843-A660-9D072C7D4D70}" type="presOf" srcId="{67B23309-52ED-9A4C-8065-20B8E87554A7}" destId="{69CA4E24-053E-494A-BDAA-9CC27F171CD9}" srcOrd="0" destOrd="0" presId="urn:microsoft.com/office/officeart/2008/layout/LinedList"/>
    <dgm:cxn modelId="{B2F44848-F50D-414A-845D-B838C9DDF6FD}" type="presOf" srcId="{213797DE-5462-CE44-A455-B93E2A639563}" destId="{F7BCFE28-0E7C-1D44-9F1A-45D0E0301340}" srcOrd="0" destOrd="0" presId="urn:microsoft.com/office/officeart/2008/layout/LinedList"/>
    <dgm:cxn modelId="{003DFB69-B87C-2545-9C98-750923ACBF93}" srcId="{3874118E-5C9A-0645-91CE-B6760801DEA6}" destId="{3B10E163-555F-F34A-A688-9336CE544135}" srcOrd="2" destOrd="0" parTransId="{46B9E4DC-C26F-D643-AB69-C33497DC56E6}" sibTransId="{58623792-7DD9-F043-B477-8DFE5B361914}"/>
    <dgm:cxn modelId="{1D709C8A-4386-0F47-9178-0A32E5BCE302}" srcId="{3874118E-5C9A-0645-91CE-B6760801DEA6}" destId="{0F93CE1F-EFA7-1F4A-9C3F-FF5DBBD3A716}" srcOrd="3" destOrd="0" parTransId="{E9C15D92-42CE-474A-A8D3-BD1F0C54832F}" sibTransId="{3B64014D-BB08-9D41-ACDA-06A4710DA9D1}"/>
    <dgm:cxn modelId="{3A9B9294-9BE2-B443-ACAD-22F5F8788F6C}" type="presOf" srcId="{8D54EAE5-5062-BD43-A1BF-1BD285B29CB9}" destId="{8A51344F-9EE2-D24D-A9E6-ACE8FED5D243}" srcOrd="0" destOrd="0" presId="urn:microsoft.com/office/officeart/2008/layout/LinedList"/>
    <dgm:cxn modelId="{94E11CA0-0D52-254A-8FEE-532E228D9A1A}" srcId="{3874118E-5C9A-0645-91CE-B6760801DEA6}" destId="{8CBDDDF8-53E8-CE4B-B86A-69951F501284}" srcOrd="0" destOrd="0" parTransId="{F2E2B9E7-65D6-CF46-B1A4-612F20FD7297}" sibTransId="{6F267EEA-84D6-4F41-99FE-B2D5718FC36B}"/>
    <dgm:cxn modelId="{558EA5A2-3F6A-DE40-BC00-8F5AE7275C8E}" srcId="{3874118E-5C9A-0645-91CE-B6760801DEA6}" destId="{67B23309-52ED-9A4C-8065-20B8E87554A7}" srcOrd="4" destOrd="0" parTransId="{3B56267D-08BD-9644-B9E5-0D654E35EDA2}" sibTransId="{46EF57C1-1369-8E40-ABAC-1246B0754447}"/>
    <dgm:cxn modelId="{3D41EEB6-D71D-9941-9240-A68B45CE924F}" type="presOf" srcId="{0F93CE1F-EFA7-1F4A-9C3F-FF5DBBD3A716}" destId="{1AE1D76B-7621-164B-8C29-7485E64E4F47}" srcOrd="0" destOrd="0" presId="urn:microsoft.com/office/officeart/2008/layout/LinedList"/>
    <dgm:cxn modelId="{158C14D5-4EEA-394E-A5B5-13FB07719446}" srcId="{3874118E-5C9A-0645-91CE-B6760801DEA6}" destId="{8D54EAE5-5062-BD43-A1BF-1BD285B29CB9}" srcOrd="5" destOrd="0" parTransId="{E5B85563-2CC9-BA4C-80F1-684E86EE2E5E}" sibTransId="{CEF59FC8-1EB2-6E4B-A311-257987A8F7F8}"/>
    <dgm:cxn modelId="{D92683EE-E0D1-8841-9026-B8F364554759}" type="presOf" srcId="{3B10E163-555F-F34A-A688-9336CE544135}" destId="{B81CF677-DAE3-854B-9579-59B2791A4178}" srcOrd="0" destOrd="0" presId="urn:microsoft.com/office/officeart/2008/layout/LinedList"/>
    <dgm:cxn modelId="{A2AFF8F9-18EA-834D-A6D4-D1965388E346}" type="presOf" srcId="{3874118E-5C9A-0645-91CE-B6760801DEA6}" destId="{96F566B3-E51F-654C-9202-E554E06A7354}" srcOrd="0" destOrd="0" presId="urn:microsoft.com/office/officeart/2008/layout/LinedList"/>
    <dgm:cxn modelId="{54A8EE2D-2170-6442-A1FC-E0002F1FDDD0}" type="presParOf" srcId="{96F566B3-E51F-654C-9202-E554E06A7354}" destId="{1BF5946F-8F45-3B4B-A4E2-C068C6974B83}" srcOrd="0" destOrd="0" presId="urn:microsoft.com/office/officeart/2008/layout/LinedList"/>
    <dgm:cxn modelId="{BA43CDF8-33C8-8042-A119-679704F1F0F6}" type="presParOf" srcId="{96F566B3-E51F-654C-9202-E554E06A7354}" destId="{274AF636-AFE1-2345-B096-B2F0793A2E71}" srcOrd="1" destOrd="0" presId="urn:microsoft.com/office/officeart/2008/layout/LinedList"/>
    <dgm:cxn modelId="{105242DA-20E0-6D47-B526-78DBEB93BF4D}" type="presParOf" srcId="{274AF636-AFE1-2345-B096-B2F0793A2E71}" destId="{5CBCE1F9-336E-114E-9D52-74E838B4F5DD}" srcOrd="0" destOrd="0" presId="urn:microsoft.com/office/officeart/2008/layout/LinedList"/>
    <dgm:cxn modelId="{A2FFB151-329C-1C4A-B6C1-62EC15558127}" type="presParOf" srcId="{274AF636-AFE1-2345-B096-B2F0793A2E71}" destId="{3F024006-F4E3-5541-8F67-747DA2E840A6}" srcOrd="1" destOrd="0" presId="urn:microsoft.com/office/officeart/2008/layout/LinedList"/>
    <dgm:cxn modelId="{F49B9D00-C0CD-074A-AF0E-28BF5F9403D0}" type="presParOf" srcId="{96F566B3-E51F-654C-9202-E554E06A7354}" destId="{B451573B-477C-E046-8E5B-2F85EE25F38C}" srcOrd="2" destOrd="0" presId="urn:microsoft.com/office/officeart/2008/layout/LinedList"/>
    <dgm:cxn modelId="{03024811-EC0B-304D-B30A-5D97A868EEC8}" type="presParOf" srcId="{96F566B3-E51F-654C-9202-E554E06A7354}" destId="{CEB73FF7-D0C7-D540-8F6A-0F53DE03F772}" srcOrd="3" destOrd="0" presId="urn:microsoft.com/office/officeart/2008/layout/LinedList"/>
    <dgm:cxn modelId="{6B2217C4-A2C8-4940-BA1D-6B3FAD6EBF32}" type="presParOf" srcId="{CEB73FF7-D0C7-D540-8F6A-0F53DE03F772}" destId="{F7BCFE28-0E7C-1D44-9F1A-45D0E0301340}" srcOrd="0" destOrd="0" presId="urn:microsoft.com/office/officeart/2008/layout/LinedList"/>
    <dgm:cxn modelId="{E7AE431F-ADEC-6E42-A587-18D12E0329D1}" type="presParOf" srcId="{CEB73FF7-D0C7-D540-8F6A-0F53DE03F772}" destId="{89001E20-BCBC-A84C-913F-D5FD7D5E6548}" srcOrd="1" destOrd="0" presId="urn:microsoft.com/office/officeart/2008/layout/LinedList"/>
    <dgm:cxn modelId="{E699B44F-EB40-1E49-9441-03E1645B44E6}" type="presParOf" srcId="{96F566B3-E51F-654C-9202-E554E06A7354}" destId="{8C19D779-96F1-0E41-A35D-CCD91B0AEFDA}" srcOrd="4" destOrd="0" presId="urn:microsoft.com/office/officeart/2008/layout/LinedList"/>
    <dgm:cxn modelId="{19BEBD1A-5494-9D47-B419-2D5EAD65C6D2}" type="presParOf" srcId="{96F566B3-E51F-654C-9202-E554E06A7354}" destId="{DAF8F6A0-0A3C-8F41-A9B0-92C7E24D5039}" srcOrd="5" destOrd="0" presId="urn:microsoft.com/office/officeart/2008/layout/LinedList"/>
    <dgm:cxn modelId="{992A1190-E120-A64B-92B0-92B483E7079B}" type="presParOf" srcId="{DAF8F6A0-0A3C-8F41-A9B0-92C7E24D5039}" destId="{B81CF677-DAE3-854B-9579-59B2791A4178}" srcOrd="0" destOrd="0" presId="urn:microsoft.com/office/officeart/2008/layout/LinedList"/>
    <dgm:cxn modelId="{76AE6AF3-8880-3547-A328-97B2F5550FA6}" type="presParOf" srcId="{DAF8F6A0-0A3C-8F41-A9B0-92C7E24D5039}" destId="{C3A2A5FA-1C98-9141-99FB-481A3C5550DC}" srcOrd="1" destOrd="0" presId="urn:microsoft.com/office/officeart/2008/layout/LinedList"/>
    <dgm:cxn modelId="{20C9592C-BE49-5F48-AB87-23D1B698EE57}" type="presParOf" srcId="{96F566B3-E51F-654C-9202-E554E06A7354}" destId="{76B7E9CF-37BD-6F4F-BF01-F373BB2120A6}" srcOrd="6" destOrd="0" presId="urn:microsoft.com/office/officeart/2008/layout/LinedList"/>
    <dgm:cxn modelId="{56B8D744-6065-B646-A08C-08AAB2C24D60}" type="presParOf" srcId="{96F566B3-E51F-654C-9202-E554E06A7354}" destId="{DBCCDE1C-CF35-9743-A5BA-810A78EDF453}" srcOrd="7" destOrd="0" presId="urn:microsoft.com/office/officeart/2008/layout/LinedList"/>
    <dgm:cxn modelId="{B3305C45-00E3-9145-9335-319370892343}" type="presParOf" srcId="{DBCCDE1C-CF35-9743-A5BA-810A78EDF453}" destId="{1AE1D76B-7621-164B-8C29-7485E64E4F47}" srcOrd="0" destOrd="0" presId="urn:microsoft.com/office/officeart/2008/layout/LinedList"/>
    <dgm:cxn modelId="{E1795B25-6428-A943-9C5E-FA08DE9E5450}" type="presParOf" srcId="{DBCCDE1C-CF35-9743-A5BA-810A78EDF453}" destId="{D905717E-DF21-0640-871E-C15CCE524B0C}" srcOrd="1" destOrd="0" presId="urn:microsoft.com/office/officeart/2008/layout/LinedList"/>
    <dgm:cxn modelId="{12D6D385-6836-3649-ADF4-CC3ED8CE087A}" type="presParOf" srcId="{96F566B3-E51F-654C-9202-E554E06A7354}" destId="{5CE36664-F98B-D34A-84D1-76487675A1FA}" srcOrd="8" destOrd="0" presId="urn:microsoft.com/office/officeart/2008/layout/LinedList"/>
    <dgm:cxn modelId="{8D00F47D-232D-014A-92C5-FF5A427B4A1C}" type="presParOf" srcId="{96F566B3-E51F-654C-9202-E554E06A7354}" destId="{5EC56AFE-9561-654A-892C-1FBC048040AB}" srcOrd="9" destOrd="0" presId="urn:microsoft.com/office/officeart/2008/layout/LinedList"/>
    <dgm:cxn modelId="{D4B6AB1A-733D-D243-BB4E-FF7F8A1795C8}" type="presParOf" srcId="{5EC56AFE-9561-654A-892C-1FBC048040AB}" destId="{69CA4E24-053E-494A-BDAA-9CC27F171CD9}" srcOrd="0" destOrd="0" presId="urn:microsoft.com/office/officeart/2008/layout/LinedList"/>
    <dgm:cxn modelId="{D37B8D63-DEAD-EF49-9E00-F7E07DF54268}" type="presParOf" srcId="{5EC56AFE-9561-654A-892C-1FBC048040AB}" destId="{789E021F-DAC7-9841-848E-36D7B53B4AFD}" srcOrd="1" destOrd="0" presId="urn:microsoft.com/office/officeart/2008/layout/LinedList"/>
    <dgm:cxn modelId="{A1D235CB-DA3E-7D40-9608-E0DCF9342427}" type="presParOf" srcId="{96F566B3-E51F-654C-9202-E554E06A7354}" destId="{C7DD67E1-030D-614C-97E5-094DA2057D4D}" srcOrd="10" destOrd="0" presId="urn:microsoft.com/office/officeart/2008/layout/LinedList"/>
    <dgm:cxn modelId="{0E6EAA9A-852F-184A-8CE5-039D1FE1AE9D}" type="presParOf" srcId="{96F566B3-E51F-654C-9202-E554E06A7354}" destId="{E634EB91-F5BA-944A-9962-0C2A159314F0}" srcOrd="11" destOrd="0" presId="urn:microsoft.com/office/officeart/2008/layout/LinedList"/>
    <dgm:cxn modelId="{81789497-19AC-904A-B25F-60978A622083}" type="presParOf" srcId="{E634EB91-F5BA-944A-9962-0C2A159314F0}" destId="{8A51344F-9EE2-D24D-A9E6-ACE8FED5D243}" srcOrd="0" destOrd="0" presId="urn:microsoft.com/office/officeart/2008/layout/LinedList"/>
    <dgm:cxn modelId="{C7ABC66D-7A31-9745-A247-38541A63D77C}" type="presParOf" srcId="{E634EB91-F5BA-944A-9962-0C2A159314F0}" destId="{9CA75331-79B5-DD4C-B644-C876BD6973F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F1A840-DFB3-4842-B9A0-F293A0F3E6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E571058-C136-234C-9452-D6A8C5E9BD23}">
      <dgm:prSet custT="1"/>
      <dgm:spPr/>
      <dgm:t>
        <a:bodyPr/>
        <a:lstStyle/>
        <a:p>
          <a:pPr algn="ctr"/>
          <a:r>
            <a:rPr lang="en-US" sz="2400" b="1" dirty="0">
              <a:solidFill>
                <a:schemeClr val="accent5"/>
              </a:solidFill>
            </a:rPr>
            <a:t>Visitors Disliked</a:t>
          </a:r>
        </a:p>
      </dgm:t>
    </dgm:pt>
    <dgm:pt modelId="{19D3A95B-E7AE-BC4B-A2A9-7B9389D020D8}" type="parTrans" cxnId="{15846D37-8D78-9D40-8B86-91A0268DB936}">
      <dgm:prSet/>
      <dgm:spPr/>
      <dgm:t>
        <a:bodyPr/>
        <a:lstStyle/>
        <a:p>
          <a:endParaRPr lang="en-US"/>
        </a:p>
      </dgm:t>
    </dgm:pt>
    <dgm:pt modelId="{1FFB9C4D-45C7-C243-B653-0A0C52F11B70}" type="sibTrans" cxnId="{15846D37-8D78-9D40-8B86-91A0268DB936}">
      <dgm:prSet/>
      <dgm:spPr/>
      <dgm:t>
        <a:bodyPr/>
        <a:lstStyle/>
        <a:p>
          <a:endParaRPr lang="en-US"/>
        </a:p>
      </dgm:t>
    </dgm:pt>
    <dgm:pt modelId="{EFD7B4E7-06CA-A74A-B3E3-8B5617D112D0}">
      <dgm:prSet custT="1"/>
      <dgm:spPr/>
      <dgm:t>
        <a:bodyPr/>
        <a:lstStyle/>
        <a:p>
          <a:r>
            <a:rPr lang="en-US" sz="2000" b="1" dirty="0">
              <a:solidFill>
                <a:schemeClr val="accent3"/>
              </a:solidFill>
            </a:rPr>
            <a:t>Lack of availability of accommodations</a:t>
          </a:r>
          <a:endParaRPr lang="en-US" sz="2000" dirty="0">
            <a:solidFill>
              <a:schemeClr val="accent3"/>
            </a:solidFill>
          </a:endParaRPr>
        </a:p>
      </dgm:t>
    </dgm:pt>
    <dgm:pt modelId="{29573CE4-42C1-5343-9C60-D7B67A9DCCDC}" type="parTrans" cxnId="{327E1023-F7C0-5F4E-A26A-68F7506531AA}">
      <dgm:prSet/>
      <dgm:spPr/>
      <dgm:t>
        <a:bodyPr/>
        <a:lstStyle/>
        <a:p>
          <a:endParaRPr lang="en-US"/>
        </a:p>
      </dgm:t>
    </dgm:pt>
    <dgm:pt modelId="{D60A794D-8D6C-3F4F-8F6B-447406F67150}" type="sibTrans" cxnId="{327E1023-F7C0-5F4E-A26A-68F7506531AA}">
      <dgm:prSet/>
      <dgm:spPr/>
      <dgm:t>
        <a:bodyPr/>
        <a:lstStyle/>
        <a:p>
          <a:endParaRPr lang="en-US"/>
        </a:p>
      </dgm:t>
    </dgm:pt>
    <dgm:pt modelId="{7D01AF80-076E-6343-B2E3-7B761207ADDE}">
      <dgm:prSet custT="1"/>
      <dgm:spPr/>
      <dgm:t>
        <a:bodyPr/>
        <a:lstStyle/>
        <a:p>
          <a:r>
            <a:rPr lang="en-US" sz="2000" b="1" dirty="0">
              <a:solidFill>
                <a:schemeClr val="accent3"/>
              </a:solidFill>
            </a:rPr>
            <a:t>Trail conditions and lack of maintenance</a:t>
          </a:r>
          <a:endParaRPr lang="en-US" sz="2000" dirty="0">
            <a:solidFill>
              <a:schemeClr val="accent3"/>
            </a:solidFill>
          </a:endParaRPr>
        </a:p>
      </dgm:t>
    </dgm:pt>
    <dgm:pt modelId="{D0EEDE54-BF26-C149-BFC7-77E485662A5F}" type="parTrans" cxnId="{E55F0BA4-FED2-A94E-9BA4-35E4903F80DE}">
      <dgm:prSet/>
      <dgm:spPr/>
      <dgm:t>
        <a:bodyPr/>
        <a:lstStyle/>
        <a:p>
          <a:endParaRPr lang="en-US"/>
        </a:p>
      </dgm:t>
    </dgm:pt>
    <dgm:pt modelId="{DB1D791B-4794-5544-8BB6-F53339FF0EEE}" type="sibTrans" cxnId="{E55F0BA4-FED2-A94E-9BA4-35E4903F80DE}">
      <dgm:prSet/>
      <dgm:spPr/>
      <dgm:t>
        <a:bodyPr/>
        <a:lstStyle/>
        <a:p>
          <a:endParaRPr lang="en-US"/>
        </a:p>
      </dgm:t>
    </dgm:pt>
    <dgm:pt modelId="{4F600D42-68C7-DE43-AA30-9406014A722D}">
      <dgm:prSet custT="1"/>
      <dgm:spPr/>
      <dgm:t>
        <a:bodyPr/>
        <a:lstStyle/>
        <a:p>
          <a:r>
            <a:rPr lang="en-US" sz="2000" b="1" dirty="0">
              <a:solidFill>
                <a:schemeClr val="accent3"/>
              </a:solidFill>
            </a:rPr>
            <a:t>Situational - COVID-19 and wildfires</a:t>
          </a:r>
          <a:endParaRPr lang="en-US" sz="2000" dirty="0">
            <a:solidFill>
              <a:schemeClr val="accent3"/>
            </a:solidFill>
          </a:endParaRPr>
        </a:p>
      </dgm:t>
    </dgm:pt>
    <dgm:pt modelId="{6C2D2C4D-982E-3B4A-8068-84CEF4BFD461}" type="parTrans" cxnId="{816E3908-4098-D74B-8CA1-D41D486C5CEB}">
      <dgm:prSet/>
      <dgm:spPr/>
      <dgm:t>
        <a:bodyPr/>
        <a:lstStyle/>
        <a:p>
          <a:endParaRPr lang="en-US"/>
        </a:p>
      </dgm:t>
    </dgm:pt>
    <dgm:pt modelId="{48DBF0BF-D265-414E-96FB-A36423E44C54}" type="sibTrans" cxnId="{816E3908-4098-D74B-8CA1-D41D486C5CEB}">
      <dgm:prSet/>
      <dgm:spPr/>
      <dgm:t>
        <a:bodyPr/>
        <a:lstStyle/>
        <a:p>
          <a:endParaRPr lang="en-US"/>
        </a:p>
      </dgm:t>
    </dgm:pt>
    <dgm:pt modelId="{1BCFBCE5-5869-0A46-9062-27B0E9CEB092}">
      <dgm:prSet custT="1"/>
      <dgm:spPr/>
      <dgm:t>
        <a:bodyPr/>
        <a:lstStyle/>
        <a:p>
          <a:r>
            <a:rPr lang="en-US" sz="2000" b="1" dirty="0">
              <a:solidFill>
                <a:schemeClr val="accent3"/>
              </a:solidFill>
            </a:rPr>
            <a:t>Restaurants, bars and dining</a:t>
          </a:r>
          <a:endParaRPr lang="en-US" sz="2000" dirty="0">
            <a:solidFill>
              <a:schemeClr val="accent3"/>
            </a:solidFill>
          </a:endParaRPr>
        </a:p>
      </dgm:t>
    </dgm:pt>
    <dgm:pt modelId="{902885D7-195C-CE42-BBA4-D79BCF8FC7CE}" type="parTrans" cxnId="{9B77A644-8898-2C47-B7F8-309C9213E9C7}">
      <dgm:prSet/>
      <dgm:spPr/>
      <dgm:t>
        <a:bodyPr/>
        <a:lstStyle/>
        <a:p>
          <a:endParaRPr lang="en-US"/>
        </a:p>
      </dgm:t>
    </dgm:pt>
    <dgm:pt modelId="{475F8CAD-9E7F-F847-A23E-49270A7B2EDE}" type="sibTrans" cxnId="{9B77A644-8898-2C47-B7F8-309C9213E9C7}">
      <dgm:prSet/>
      <dgm:spPr/>
      <dgm:t>
        <a:bodyPr/>
        <a:lstStyle/>
        <a:p>
          <a:endParaRPr lang="en-US"/>
        </a:p>
      </dgm:t>
    </dgm:pt>
    <dgm:pt modelId="{12BEE3CB-CEFF-934D-84B3-4AB0D62F4C02}">
      <dgm:prSet custT="1"/>
      <dgm:spPr/>
      <dgm:t>
        <a:bodyPr/>
        <a:lstStyle/>
        <a:p>
          <a:r>
            <a:rPr lang="en-US" sz="2000" b="1" dirty="0">
              <a:solidFill>
                <a:schemeClr val="accent3"/>
              </a:solidFill>
            </a:rPr>
            <a:t>Politics</a:t>
          </a:r>
          <a:endParaRPr lang="en-US" sz="2000" dirty="0">
            <a:solidFill>
              <a:schemeClr val="accent3"/>
            </a:solidFill>
          </a:endParaRPr>
        </a:p>
      </dgm:t>
    </dgm:pt>
    <dgm:pt modelId="{A79BD22E-A2A7-874E-BE41-55822E394DF8}" type="parTrans" cxnId="{ABC3C3A6-270D-D54A-B988-47AFD71509BF}">
      <dgm:prSet/>
      <dgm:spPr/>
      <dgm:t>
        <a:bodyPr/>
        <a:lstStyle/>
        <a:p>
          <a:endParaRPr lang="en-US"/>
        </a:p>
      </dgm:t>
    </dgm:pt>
    <dgm:pt modelId="{0D053FE8-9BAC-1A4D-80DF-E323B9F78229}" type="sibTrans" cxnId="{ABC3C3A6-270D-D54A-B988-47AFD71509BF}">
      <dgm:prSet/>
      <dgm:spPr/>
      <dgm:t>
        <a:bodyPr/>
        <a:lstStyle/>
        <a:p>
          <a:endParaRPr lang="en-US"/>
        </a:p>
      </dgm:t>
    </dgm:pt>
    <dgm:pt modelId="{FD069E44-8053-B444-954A-95F77879E235}" type="pres">
      <dgm:prSet presAssocID="{88F1A840-DFB3-4842-B9A0-F293A0F3E62D}" presName="vert0" presStyleCnt="0">
        <dgm:presLayoutVars>
          <dgm:dir/>
          <dgm:animOne val="branch"/>
          <dgm:animLvl val="lvl"/>
        </dgm:presLayoutVars>
      </dgm:prSet>
      <dgm:spPr/>
    </dgm:pt>
    <dgm:pt modelId="{69E3578C-BFBD-764D-94F4-E23F69BAA093}" type="pres">
      <dgm:prSet presAssocID="{5E571058-C136-234C-9452-D6A8C5E9BD23}" presName="thickLine" presStyleLbl="alignNode1" presStyleIdx="0" presStyleCnt="6"/>
      <dgm:spPr/>
    </dgm:pt>
    <dgm:pt modelId="{EB587FA0-E151-8C46-9531-5EB4B2046610}" type="pres">
      <dgm:prSet presAssocID="{5E571058-C136-234C-9452-D6A8C5E9BD23}" presName="horz1" presStyleCnt="0"/>
      <dgm:spPr/>
    </dgm:pt>
    <dgm:pt modelId="{F132E2A3-B1E5-794D-BAE4-A53901BF873A}" type="pres">
      <dgm:prSet presAssocID="{5E571058-C136-234C-9452-D6A8C5E9BD23}" presName="tx1" presStyleLbl="revTx" presStyleIdx="0" presStyleCnt="6"/>
      <dgm:spPr/>
    </dgm:pt>
    <dgm:pt modelId="{52EBAFFD-00F5-B043-AEFD-79F0107D2DDF}" type="pres">
      <dgm:prSet presAssocID="{5E571058-C136-234C-9452-D6A8C5E9BD23}" presName="vert1" presStyleCnt="0"/>
      <dgm:spPr/>
    </dgm:pt>
    <dgm:pt modelId="{1F217AA1-3CA6-7A42-BF59-A89F4D8B9B3A}" type="pres">
      <dgm:prSet presAssocID="{1BCFBCE5-5869-0A46-9062-27B0E9CEB092}" presName="thickLine" presStyleLbl="alignNode1" presStyleIdx="1" presStyleCnt="6"/>
      <dgm:spPr/>
    </dgm:pt>
    <dgm:pt modelId="{EC927075-43A9-8C41-816B-2A7D75CB4D43}" type="pres">
      <dgm:prSet presAssocID="{1BCFBCE5-5869-0A46-9062-27B0E9CEB092}" presName="horz1" presStyleCnt="0"/>
      <dgm:spPr/>
    </dgm:pt>
    <dgm:pt modelId="{E4EBF6AF-7279-FC44-87F6-C27412FBA681}" type="pres">
      <dgm:prSet presAssocID="{1BCFBCE5-5869-0A46-9062-27B0E9CEB092}" presName="tx1" presStyleLbl="revTx" presStyleIdx="1" presStyleCnt="6"/>
      <dgm:spPr/>
    </dgm:pt>
    <dgm:pt modelId="{7B9615EF-B68C-2B43-BE81-23B54CBBA183}" type="pres">
      <dgm:prSet presAssocID="{1BCFBCE5-5869-0A46-9062-27B0E9CEB092}" presName="vert1" presStyleCnt="0"/>
      <dgm:spPr/>
    </dgm:pt>
    <dgm:pt modelId="{11380707-87C0-BD49-B002-3AD14050F10B}" type="pres">
      <dgm:prSet presAssocID="{EFD7B4E7-06CA-A74A-B3E3-8B5617D112D0}" presName="thickLine" presStyleLbl="alignNode1" presStyleIdx="2" presStyleCnt="6"/>
      <dgm:spPr/>
    </dgm:pt>
    <dgm:pt modelId="{09F78E4D-1888-4A45-857F-167D1664B135}" type="pres">
      <dgm:prSet presAssocID="{EFD7B4E7-06CA-A74A-B3E3-8B5617D112D0}" presName="horz1" presStyleCnt="0"/>
      <dgm:spPr/>
    </dgm:pt>
    <dgm:pt modelId="{E8F1D0A1-9CE3-2048-B94A-3C5DD2A13570}" type="pres">
      <dgm:prSet presAssocID="{EFD7B4E7-06CA-A74A-B3E3-8B5617D112D0}" presName="tx1" presStyleLbl="revTx" presStyleIdx="2" presStyleCnt="6"/>
      <dgm:spPr/>
    </dgm:pt>
    <dgm:pt modelId="{C16BB5D0-F897-3442-AED9-6B5CCEE89083}" type="pres">
      <dgm:prSet presAssocID="{EFD7B4E7-06CA-A74A-B3E3-8B5617D112D0}" presName="vert1" presStyleCnt="0"/>
      <dgm:spPr/>
    </dgm:pt>
    <dgm:pt modelId="{9ABE9995-4CEE-6746-A0E8-29D6EC6E3BCC}" type="pres">
      <dgm:prSet presAssocID="{7D01AF80-076E-6343-B2E3-7B761207ADDE}" presName="thickLine" presStyleLbl="alignNode1" presStyleIdx="3" presStyleCnt="6"/>
      <dgm:spPr/>
    </dgm:pt>
    <dgm:pt modelId="{ACD81541-2AB7-B44D-A68E-6035D8482C29}" type="pres">
      <dgm:prSet presAssocID="{7D01AF80-076E-6343-B2E3-7B761207ADDE}" presName="horz1" presStyleCnt="0"/>
      <dgm:spPr/>
    </dgm:pt>
    <dgm:pt modelId="{E7AB11DE-F7EF-FF4E-AFDD-84FA5BAD8D4F}" type="pres">
      <dgm:prSet presAssocID="{7D01AF80-076E-6343-B2E3-7B761207ADDE}" presName="tx1" presStyleLbl="revTx" presStyleIdx="3" presStyleCnt="6"/>
      <dgm:spPr/>
    </dgm:pt>
    <dgm:pt modelId="{0F0225D5-C9E7-EB41-928D-5BE14F523D1E}" type="pres">
      <dgm:prSet presAssocID="{7D01AF80-076E-6343-B2E3-7B761207ADDE}" presName="vert1" presStyleCnt="0"/>
      <dgm:spPr/>
    </dgm:pt>
    <dgm:pt modelId="{2562D55B-51DA-6E47-BEC5-3EB0F3BEDC31}" type="pres">
      <dgm:prSet presAssocID="{4F600D42-68C7-DE43-AA30-9406014A722D}" presName="thickLine" presStyleLbl="alignNode1" presStyleIdx="4" presStyleCnt="6"/>
      <dgm:spPr/>
    </dgm:pt>
    <dgm:pt modelId="{462122A5-995A-3744-850E-05E3E5C4E5E6}" type="pres">
      <dgm:prSet presAssocID="{4F600D42-68C7-DE43-AA30-9406014A722D}" presName="horz1" presStyleCnt="0"/>
      <dgm:spPr/>
    </dgm:pt>
    <dgm:pt modelId="{2ABD1DCE-71E1-0B48-887F-AB013E91C9B3}" type="pres">
      <dgm:prSet presAssocID="{4F600D42-68C7-DE43-AA30-9406014A722D}" presName="tx1" presStyleLbl="revTx" presStyleIdx="4" presStyleCnt="6"/>
      <dgm:spPr/>
    </dgm:pt>
    <dgm:pt modelId="{7084FB9F-F58E-CF4D-9E81-85A923204C08}" type="pres">
      <dgm:prSet presAssocID="{4F600D42-68C7-DE43-AA30-9406014A722D}" presName="vert1" presStyleCnt="0"/>
      <dgm:spPr/>
    </dgm:pt>
    <dgm:pt modelId="{F78566A7-9B0A-9041-B235-9EAFCE7D9DF8}" type="pres">
      <dgm:prSet presAssocID="{12BEE3CB-CEFF-934D-84B3-4AB0D62F4C02}" presName="thickLine" presStyleLbl="alignNode1" presStyleIdx="5" presStyleCnt="6"/>
      <dgm:spPr/>
    </dgm:pt>
    <dgm:pt modelId="{AE1D7EFB-BAA6-574E-B03E-E2A4A1EC2C19}" type="pres">
      <dgm:prSet presAssocID="{12BEE3CB-CEFF-934D-84B3-4AB0D62F4C02}" presName="horz1" presStyleCnt="0"/>
      <dgm:spPr/>
    </dgm:pt>
    <dgm:pt modelId="{9BBB3BE9-286C-8A48-8EF7-E0277E7402AB}" type="pres">
      <dgm:prSet presAssocID="{12BEE3CB-CEFF-934D-84B3-4AB0D62F4C02}" presName="tx1" presStyleLbl="revTx" presStyleIdx="5" presStyleCnt="6"/>
      <dgm:spPr/>
    </dgm:pt>
    <dgm:pt modelId="{BDAFF765-F157-9641-A40E-B954E8C6C7A5}" type="pres">
      <dgm:prSet presAssocID="{12BEE3CB-CEFF-934D-84B3-4AB0D62F4C02}" presName="vert1" presStyleCnt="0"/>
      <dgm:spPr/>
    </dgm:pt>
  </dgm:ptLst>
  <dgm:cxnLst>
    <dgm:cxn modelId="{816E3908-4098-D74B-8CA1-D41D486C5CEB}" srcId="{88F1A840-DFB3-4842-B9A0-F293A0F3E62D}" destId="{4F600D42-68C7-DE43-AA30-9406014A722D}" srcOrd="4" destOrd="0" parTransId="{6C2D2C4D-982E-3B4A-8068-84CEF4BFD461}" sibTransId="{48DBF0BF-D265-414E-96FB-A36423E44C54}"/>
    <dgm:cxn modelId="{2290600E-DE8D-2C44-933C-3F805256EF5C}" type="presOf" srcId="{EFD7B4E7-06CA-A74A-B3E3-8B5617D112D0}" destId="{E8F1D0A1-9CE3-2048-B94A-3C5DD2A13570}" srcOrd="0" destOrd="0" presId="urn:microsoft.com/office/officeart/2008/layout/LinedList"/>
    <dgm:cxn modelId="{2E322112-DEB5-AA45-8F52-DA39C8222F0C}" type="presOf" srcId="{4F600D42-68C7-DE43-AA30-9406014A722D}" destId="{2ABD1DCE-71E1-0B48-887F-AB013E91C9B3}" srcOrd="0" destOrd="0" presId="urn:microsoft.com/office/officeart/2008/layout/LinedList"/>
    <dgm:cxn modelId="{327E1023-F7C0-5F4E-A26A-68F7506531AA}" srcId="{88F1A840-DFB3-4842-B9A0-F293A0F3E62D}" destId="{EFD7B4E7-06CA-A74A-B3E3-8B5617D112D0}" srcOrd="2" destOrd="0" parTransId="{29573CE4-42C1-5343-9C60-D7B67A9DCCDC}" sibTransId="{D60A794D-8D6C-3F4F-8F6B-447406F67150}"/>
    <dgm:cxn modelId="{4AFCDF2D-8857-BB47-AAAD-7E9CA000EC9E}" type="presOf" srcId="{1BCFBCE5-5869-0A46-9062-27B0E9CEB092}" destId="{E4EBF6AF-7279-FC44-87F6-C27412FBA681}" srcOrd="0" destOrd="0" presId="urn:microsoft.com/office/officeart/2008/layout/LinedList"/>
    <dgm:cxn modelId="{D726F032-4D9C-B649-A047-6D40E667D3EC}" type="presOf" srcId="{5E571058-C136-234C-9452-D6A8C5E9BD23}" destId="{F132E2A3-B1E5-794D-BAE4-A53901BF873A}" srcOrd="0" destOrd="0" presId="urn:microsoft.com/office/officeart/2008/layout/LinedList"/>
    <dgm:cxn modelId="{15846D37-8D78-9D40-8B86-91A0268DB936}" srcId="{88F1A840-DFB3-4842-B9A0-F293A0F3E62D}" destId="{5E571058-C136-234C-9452-D6A8C5E9BD23}" srcOrd="0" destOrd="0" parTransId="{19D3A95B-E7AE-BC4B-A2A9-7B9389D020D8}" sibTransId="{1FFB9C4D-45C7-C243-B653-0A0C52F11B70}"/>
    <dgm:cxn modelId="{A0E66C3A-B94B-9C47-9376-FB29E7C73759}" type="presOf" srcId="{7D01AF80-076E-6343-B2E3-7B761207ADDE}" destId="{E7AB11DE-F7EF-FF4E-AFDD-84FA5BAD8D4F}" srcOrd="0" destOrd="0" presId="urn:microsoft.com/office/officeart/2008/layout/LinedList"/>
    <dgm:cxn modelId="{9B77A644-8898-2C47-B7F8-309C9213E9C7}" srcId="{88F1A840-DFB3-4842-B9A0-F293A0F3E62D}" destId="{1BCFBCE5-5869-0A46-9062-27B0E9CEB092}" srcOrd="1" destOrd="0" parTransId="{902885D7-195C-CE42-BBA4-D79BCF8FC7CE}" sibTransId="{475F8CAD-9E7F-F847-A23E-49270A7B2EDE}"/>
    <dgm:cxn modelId="{E13ED96C-2D84-A94A-A4EF-A417317D73A3}" type="presOf" srcId="{88F1A840-DFB3-4842-B9A0-F293A0F3E62D}" destId="{FD069E44-8053-B444-954A-95F77879E235}" srcOrd="0" destOrd="0" presId="urn:microsoft.com/office/officeart/2008/layout/LinedList"/>
    <dgm:cxn modelId="{E55F0BA4-FED2-A94E-9BA4-35E4903F80DE}" srcId="{88F1A840-DFB3-4842-B9A0-F293A0F3E62D}" destId="{7D01AF80-076E-6343-B2E3-7B761207ADDE}" srcOrd="3" destOrd="0" parTransId="{D0EEDE54-BF26-C149-BFC7-77E485662A5F}" sibTransId="{DB1D791B-4794-5544-8BB6-F53339FF0EEE}"/>
    <dgm:cxn modelId="{ABC3C3A6-270D-D54A-B988-47AFD71509BF}" srcId="{88F1A840-DFB3-4842-B9A0-F293A0F3E62D}" destId="{12BEE3CB-CEFF-934D-84B3-4AB0D62F4C02}" srcOrd="5" destOrd="0" parTransId="{A79BD22E-A2A7-874E-BE41-55822E394DF8}" sibTransId="{0D053FE8-9BAC-1A4D-80DF-E323B9F78229}"/>
    <dgm:cxn modelId="{888367F3-B75E-C348-875C-816CD82839FE}" type="presOf" srcId="{12BEE3CB-CEFF-934D-84B3-4AB0D62F4C02}" destId="{9BBB3BE9-286C-8A48-8EF7-E0277E7402AB}" srcOrd="0" destOrd="0" presId="urn:microsoft.com/office/officeart/2008/layout/LinedList"/>
    <dgm:cxn modelId="{D25789D2-B51B-4F43-9F60-00CDB7BC051D}" type="presParOf" srcId="{FD069E44-8053-B444-954A-95F77879E235}" destId="{69E3578C-BFBD-764D-94F4-E23F69BAA093}" srcOrd="0" destOrd="0" presId="urn:microsoft.com/office/officeart/2008/layout/LinedList"/>
    <dgm:cxn modelId="{6324B76D-1A94-154C-B380-D587853371DC}" type="presParOf" srcId="{FD069E44-8053-B444-954A-95F77879E235}" destId="{EB587FA0-E151-8C46-9531-5EB4B2046610}" srcOrd="1" destOrd="0" presId="urn:microsoft.com/office/officeart/2008/layout/LinedList"/>
    <dgm:cxn modelId="{5892B1A6-8E7A-F745-A629-75C0CF5573B4}" type="presParOf" srcId="{EB587FA0-E151-8C46-9531-5EB4B2046610}" destId="{F132E2A3-B1E5-794D-BAE4-A53901BF873A}" srcOrd="0" destOrd="0" presId="urn:microsoft.com/office/officeart/2008/layout/LinedList"/>
    <dgm:cxn modelId="{C88F38EA-4EB4-8748-A670-DB15E9C9D896}" type="presParOf" srcId="{EB587FA0-E151-8C46-9531-5EB4B2046610}" destId="{52EBAFFD-00F5-B043-AEFD-79F0107D2DDF}" srcOrd="1" destOrd="0" presId="urn:microsoft.com/office/officeart/2008/layout/LinedList"/>
    <dgm:cxn modelId="{9A38116B-228B-8245-A2BF-441E77A297AA}" type="presParOf" srcId="{FD069E44-8053-B444-954A-95F77879E235}" destId="{1F217AA1-3CA6-7A42-BF59-A89F4D8B9B3A}" srcOrd="2" destOrd="0" presId="urn:microsoft.com/office/officeart/2008/layout/LinedList"/>
    <dgm:cxn modelId="{9E5B5614-1912-6C41-9E72-FB97E4B5E8E7}" type="presParOf" srcId="{FD069E44-8053-B444-954A-95F77879E235}" destId="{EC927075-43A9-8C41-816B-2A7D75CB4D43}" srcOrd="3" destOrd="0" presId="urn:microsoft.com/office/officeart/2008/layout/LinedList"/>
    <dgm:cxn modelId="{2E1D6E55-DACF-4943-B0CC-13BCBC266F82}" type="presParOf" srcId="{EC927075-43A9-8C41-816B-2A7D75CB4D43}" destId="{E4EBF6AF-7279-FC44-87F6-C27412FBA681}" srcOrd="0" destOrd="0" presId="urn:microsoft.com/office/officeart/2008/layout/LinedList"/>
    <dgm:cxn modelId="{CF8ED29C-D2D5-FE42-915F-C25807B850B3}" type="presParOf" srcId="{EC927075-43A9-8C41-816B-2A7D75CB4D43}" destId="{7B9615EF-B68C-2B43-BE81-23B54CBBA183}" srcOrd="1" destOrd="0" presId="urn:microsoft.com/office/officeart/2008/layout/LinedList"/>
    <dgm:cxn modelId="{35453F5D-EBB2-8849-981A-08A04D4FA919}" type="presParOf" srcId="{FD069E44-8053-B444-954A-95F77879E235}" destId="{11380707-87C0-BD49-B002-3AD14050F10B}" srcOrd="4" destOrd="0" presId="urn:microsoft.com/office/officeart/2008/layout/LinedList"/>
    <dgm:cxn modelId="{24B05A41-F89A-6945-9F6C-C8088759494A}" type="presParOf" srcId="{FD069E44-8053-B444-954A-95F77879E235}" destId="{09F78E4D-1888-4A45-857F-167D1664B135}" srcOrd="5" destOrd="0" presId="urn:microsoft.com/office/officeart/2008/layout/LinedList"/>
    <dgm:cxn modelId="{E53E1B03-3442-0648-AF62-E9487E348ACF}" type="presParOf" srcId="{09F78E4D-1888-4A45-857F-167D1664B135}" destId="{E8F1D0A1-9CE3-2048-B94A-3C5DD2A13570}" srcOrd="0" destOrd="0" presId="urn:microsoft.com/office/officeart/2008/layout/LinedList"/>
    <dgm:cxn modelId="{1045144A-BB06-3A41-A31B-4A45C458ED70}" type="presParOf" srcId="{09F78E4D-1888-4A45-857F-167D1664B135}" destId="{C16BB5D0-F897-3442-AED9-6B5CCEE89083}" srcOrd="1" destOrd="0" presId="urn:microsoft.com/office/officeart/2008/layout/LinedList"/>
    <dgm:cxn modelId="{BE78CDBA-BEEA-9949-88D3-45E64C1FC6F8}" type="presParOf" srcId="{FD069E44-8053-B444-954A-95F77879E235}" destId="{9ABE9995-4CEE-6746-A0E8-29D6EC6E3BCC}" srcOrd="6" destOrd="0" presId="urn:microsoft.com/office/officeart/2008/layout/LinedList"/>
    <dgm:cxn modelId="{F8FD57CE-C3AB-2944-BFF6-E8B3DAF9A25C}" type="presParOf" srcId="{FD069E44-8053-B444-954A-95F77879E235}" destId="{ACD81541-2AB7-B44D-A68E-6035D8482C29}" srcOrd="7" destOrd="0" presId="urn:microsoft.com/office/officeart/2008/layout/LinedList"/>
    <dgm:cxn modelId="{38B109C2-435C-1741-BFE5-CB546D6BA118}" type="presParOf" srcId="{ACD81541-2AB7-B44D-A68E-6035D8482C29}" destId="{E7AB11DE-F7EF-FF4E-AFDD-84FA5BAD8D4F}" srcOrd="0" destOrd="0" presId="urn:microsoft.com/office/officeart/2008/layout/LinedList"/>
    <dgm:cxn modelId="{ED7AD8A0-8048-E344-AA91-29243684C5FB}" type="presParOf" srcId="{ACD81541-2AB7-B44D-A68E-6035D8482C29}" destId="{0F0225D5-C9E7-EB41-928D-5BE14F523D1E}" srcOrd="1" destOrd="0" presId="urn:microsoft.com/office/officeart/2008/layout/LinedList"/>
    <dgm:cxn modelId="{943434F3-69A0-BE4D-8477-B08CF8CFADC2}" type="presParOf" srcId="{FD069E44-8053-B444-954A-95F77879E235}" destId="{2562D55B-51DA-6E47-BEC5-3EB0F3BEDC31}" srcOrd="8" destOrd="0" presId="urn:microsoft.com/office/officeart/2008/layout/LinedList"/>
    <dgm:cxn modelId="{8D54342C-C400-584C-BEC0-4C6E1816D703}" type="presParOf" srcId="{FD069E44-8053-B444-954A-95F77879E235}" destId="{462122A5-995A-3744-850E-05E3E5C4E5E6}" srcOrd="9" destOrd="0" presId="urn:microsoft.com/office/officeart/2008/layout/LinedList"/>
    <dgm:cxn modelId="{8F69DDAC-493A-514B-AF8B-EBBFC73F24D3}" type="presParOf" srcId="{462122A5-995A-3744-850E-05E3E5C4E5E6}" destId="{2ABD1DCE-71E1-0B48-887F-AB013E91C9B3}" srcOrd="0" destOrd="0" presId="urn:microsoft.com/office/officeart/2008/layout/LinedList"/>
    <dgm:cxn modelId="{CAFF5AEE-7DD9-5042-AC3F-74540CDCE0D5}" type="presParOf" srcId="{462122A5-995A-3744-850E-05E3E5C4E5E6}" destId="{7084FB9F-F58E-CF4D-9E81-85A923204C08}" srcOrd="1" destOrd="0" presId="urn:microsoft.com/office/officeart/2008/layout/LinedList"/>
    <dgm:cxn modelId="{67AC12B2-1011-5046-BA90-B969E575F2E6}" type="presParOf" srcId="{FD069E44-8053-B444-954A-95F77879E235}" destId="{F78566A7-9B0A-9041-B235-9EAFCE7D9DF8}" srcOrd="10" destOrd="0" presId="urn:microsoft.com/office/officeart/2008/layout/LinedList"/>
    <dgm:cxn modelId="{C27C6E64-DCB1-F243-AF28-77E4F4771406}" type="presParOf" srcId="{FD069E44-8053-B444-954A-95F77879E235}" destId="{AE1D7EFB-BAA6-574E-B03E-E2A4A1EC2C19}" srcOrd="11" destOrd="0" presId="urn:microsoft.com/office/officeart/2008/layout/LinedList"/>
    <dgm:cxn modelId="{4F5D9E6A-220E-9642-B4E7-D91EF7C9B16C}" type="presParOf" srcId="{AE1D7EFB-BAA6-574E-B03E-E2A4A1EC2C19}" destId="{9BBB3BE9-286C-8A48-8EF7-E0277E7402AB}" srcOrd="0" destOrd="0" presId="urn:microsoft.com/office/officeart/2008/layout/LinedList"/>
    <dgm:cxn modelId="{5BD9EDD1-A35B-004B-9C43-614DE8AA2963}" type="presParOf" srcId="{AE1D7EFB-BAA6-574E-B03E-E2A4A1EC2C19}" destId="{BDAFF765-F157-9641-A40E-B954E8C6C7A5}"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BF22C-2896-4A47-86D1-CC4BC92D757E}">
      <dsp:nvSpPr>
        <dsp:cNvPr id="0" name=""/>
        <dsp:cNvSpPr/>
      </dsp:nvSpPr>
      <dsp:spPr>
        <a:xfrm>
          <a:off x="0" y="641"/>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9397C2-09ED-D343-8E4F-B65F783CF65E}">
      <dsp:nvSpPr>
        <dsp:cNvPr id="0" name=""/>
        <dsp:cNvSpPr/>
      </dsp:nvSpPr>
      <dsp:spPr>
        <a:xfrm>
          <a:off x="0" y="641"/>
          <a:ext cx="8229601" cy="751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Visitors to Northeast Washington are </a:t>
          </a:r>
          <a:r>
            <a:rPr lang="en-US" sz="1800" b="1" kern="1200" dirty="0">
              <a:solidFill>
                <a:srgbClr val="2B4F8A"/>
              </a:solidFill>
              <a:latin typeface="Franklin Gothic Book" panose="020B0503020102020204"/>
              <a:ea typeface="+mn-ea"/>
              <a:cs typeface="+mn-cs"/>
            </a:rPr>
            <a:t>somewhat satisfied </a:t>
          </a:r>
          <a:r>
            <a:rPr lang="en-US" sz="1800" kern="1200" dirty="0"/>
            <a:t>with their experience, but we find key areas for improving visitor experiences and encouraging repeat visits.</a:t>
          </a:r>
        </a:p>
      </dsp:txBody>
      <dsp:txXfrm>
        <a:off x="0" y="641"/>
        <a:ext cx="8229601" cy="751026"/>
      </dsp:txXfrm>
    </dsp:sp>
    <dsp:sp modelId="{CDDA8A87-76E5-0A4F-A833-8C0176856C6B}">
      <dsp:nvSpPr>
        <dsp:cNvPr id="0" name=""/>
        <dsp:cNvSpPr/>
      </dsp:nvSpPr>
      <dsp:spPr>
        <a:xfrm>
          <a:off x="0" y="751668"/>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791B48-3FE3-7B47-B1EE-0A7C2F56048E}">
      <dsp:nvSpPr>
        <dsp:cNvPr id="0" name=""/>
        <dsp:cNvSpPr/>
      </dsp:nvSpPr>
      <dsp:spPr>
        <a:xfrm>
          <a:off x="0" y="751668"/>
          <a:ext cx="8229601" cy="751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u="sng" kern="1200" dirty="0"/>
            <a:t>Visitor profile</a:t>
          </a:r>
          <a:r>
            <a:rPr lang="en-US" sz="1800" kern="1200" dirty="0"/>
            <a:t>: Visitors tend to be </a:t>
          </a:r>
          <a:r>
            <a:rPr lang="en-US" sz="1800" b="1" kern="1200" dirty="0">
              <a:solidFill>
                <a:schemeClr val="accent6"/>
              </a:solidFill>
            </a:rPr>
            <a:t>older,</a:t>
          </a:r>
          <a:r>
            <a:rPr lang="en-US" sz="1800" kern="1200" dirty="0"/>
            <a:t> traveling </a:t>
          </a:r>
          <a:r>
            <a:rPr lang="en-US" sz="1800" b="1" kern="1200" dirty="0">
              <a:solidFill>
                <a:schemeClr val="accent6"/>
              </a:solidFill>
            </a:rPr>
            <a:t>with children not living at home</a:t>
          </a:r>
          <a:r>
            <a:rPr lang="en-US" sz="1800" kern="1200" dirty="0">
              <a:solidFill>
                <a:schemeClr val="tx1"/>
              </a:solidFill>
            </a:rPr>
            <a:t>,</a:t>
          </a:r>
          <a:r>
            <a:rPr lang="en-US" sz="1800" kern="1200" dirty="0"/>
            <a:t> </a:t>
          </a:r>
          <a:r>
            <a:rPr lang="en-US" sz="1800" b="1" kern="1200" dirty="0">
              <a:solidFill>
                <a:srgbClr val="2B4F8A"/>
              </a:solidFill>
              <a:latin typeface="Franklin Gothic Book" panose="020B0503020102020204"/>
              <a:ea typeface="+mn-ea"/>
              <a:cs typeface="+mn-cs"/>
            </a:rPr>
            <a:t>on</a:t>
          </a:r>
          <a:r>
            <a:rPr lang="en-US" sz="1800" kern="1200" dirty="0">
              <a:solidFill>
                <a:schemeClr val="accent6"/>
              </a:solidFill>
            </a:rPr>
            <a:t> </a:t>
          </a:r>
          <a:r>
            <a:rPr lang="en-US" sz="1800" b="1" kern="1200" dirty="0">
              <a:solidFill>
                <a:schemeClr val="accent6"/>
              </a:solidFill>
            </a:rPr>
            <a:t>multiday trips </a:t>
          </a:r>
          <a:r>
            <a:rPr lang="en-US" sz="1800" b="0" kern="1200" dirty="0"/>
            <a:t>staying </a:t>
          </a:r>
          <a:r>
            <a:rPr lang="en-US" sz="1800" b="1" kern="1200" dirty="0">
              <a:solidFill>
                <a:schemeClr val="accent6"/>
              </a:solidFill>
            </a:rPr>
            <a:t>with friends/family </a:t>
          </a:r>
          <a:r>
            <a:rPr lang="en-US" sz="1800" b="0" kern="1200" dirty="0"/>
            <a:t>or </a:t>
          </a:r>
          <a:r>
            <a:rPr lang="en-US" sz="1800" b="1" kern="1200" dirty="0">
              <a:solidFill>
                <a:srgbClr val="2B4F8A"/>
              </a:solidFill>
              <a:latin typeface="Franklin Gothic Book" panose="020B0503020102020204"/>
              <a:ea typeface="+mn-ea"/>
              <a:cs typeface="+mn-cs"/>
            </a:rPr>
            <a:t>campground</a:t>
          </a:r>
          <a:r>
            <a:rPr lang="en-US" sz="1800" b="1" kern="1200" dirty="0"/>
            <a:t>.</a:t>
          </a:r>
          <a:endParaRPr lang="en-US" sz="1800" kern="1200" dirty="0"/>
        </a:p>
      </dsp:txBody>
      <dsp:txXfrm>
        <a:off x="0" y="751668"/>
        <a:ext cx="8229601" cy="751026"/>
      </dsp:txXfrm>
    </dsp:sp>
    <dsp:sp modelId="{1BDFC43F-E069-8A4A-9F88-8C6D722885EF}">
      <dsp:nvSpPr>
        <dsp:cNvPr id="0" name=""/>
        <dsp:cNvSpPr/>
      </dsp:nvSpPr>
      <dsp:spPr>
        <a:xfrm>
          <a:off x="0" y="1502694"/>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46A1DB-55B9-1F46-877A-39DA84DDA87A}">
      <dsp:nvSpPr>
        <dsp:cNvPr id="0" name=""/>
        <dsp:cNvSpPr/>
      </dsp:nvSpPr>
      <dsp:spPr>
        <a:xfrm>
          <a:off x="0" y="1502694"/>
          <a:ext cx="8229601" cy="751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u="sng" kern="1200" dirty="0">
              <a:solidFill>
                <a:schemeClr val="tx1"/>
              </a:solidFill>
            </a:rPr>
            <a:t>Most popular activities</a:t>
          </a:r>
          <a:r>
            <a:rPr lang="en-US" sz="1800" b="1" u="none" kern="1200" dirty="0">
              <a:solidFill>
                <a:schemeClr val="tx1"/>
              </a:solidFill>
            </a:rPr>
            <a:t>:  </a:t>
          </a:r>
          <a:r>
            <a:rPr lang="en-US" sz="1800" b="1" kern="1200" dirty="0">
              <a:solidFill>
                <a:srgbClr val="002C57"/>
              </a:solidFill>
              <a:latin typeface="Franklin Gothic Book" panose="020B0503020102020204"/>
              <a:ea typeface="+mn-ea"/>
              <a:cs typeface="+mn-cs"/>
            </a:rPr>
            <a:t>Golfing</a:t>
          </a:r>
          <a:r>
            <a:rPr lang="en-US" sz="1800" b="1" kern="1200" dirty="0">
              <a:solidFill>
                <a:schemeClr val="tx2"/>
              </a:solidFill>
            </a:rPr>
            <a:t>, restaurants, hiking, wildlife, camping, visiting friends, photography.</a:t>
          </a:r>
          <a:endParaRPr lang="en-US" sz="1800" kern="1200" dirty="0"/>
        </a:p>
      </dsp:txBody>
      <dsp:txXfrm>
        <a:off x="0" y="1502694"/>
        <a:ext cx="8229601" cy="751026"/>
      </dsp:txXfrm>
    </dsp:sp>
    <dsp:sp modelId="{BBF2BC5F-2544-8647-8CC9-5260307AEC20}">
      <dsp:nvSpPr>
        <dsp:cNvPr id="0" name=""/>
        <dsp:cNvSpPr/>
      </dsp:nvSpPr>
      <dsp:spPr>
        <a:xfrm>
          <a:off x="0" y="2253720"/>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732673-88EF-144A-B6A2-3D9520C5B20C}">
      <dsp:nvSpPr>
        <dsp:cNvPr id="0" name=""/>
        <dsp:cNvSpPr/>
      </dsp:nvSpPr>
      <dsp:spPr>
        <a:xfrm>
          <a:off x="0" y="2253720"/>
          <a:ext cx="8229601" cy="751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u="sng" kern="1200" dirty="0">
              <a:solidFill>
                <a:schemeClr val="tx1"/>
              </a:solidFill>
            </a:rPr>
            <a:t>Most important factors for visiting</a:t>
          </a:r>
          <a:r>
            <a:rPr lang="en-US" sz="1800" b="1" kern="1200" dirty="0">
              <a:solidFill>
                <a:schemeClr val="accent6"/>
              </a:solidFill>
            </a:rPr>
            <a:t>: Scenic beauty,</a:t>
          </a:r>
          <a:r>
            <a:rPr lang="en-US" sz="1800" kern="1200" dirty="0"/>
            <a:t> </a:t>
          </a:r>
          <a:r>
            <a:rPr lang="en-US" sz="1800" b="1" kern="1200" dirty="0">
              <a:solidFill>
                <a:schemeClr val="accent6"/>
              </a:solidFill>
            </a:rPr>
            <a:t>relaxation,</a:t>
          </a:r>
          <a:r>
            <a:rPr lang="en-US" sz="1800" kern="1200" dirty="0"/>
            <a:t> and </a:t>
          </a:r>
          <a:r>
            <a:rPr lang="en-US" sz="1800" b="1" kern="1200" dirty="0">
              <a:solidFill>
                <a:schemeClr val="accent6"/>
              </a:solidFill>
            </a:rPr>
            <a:t>affordability </a:t>
          </a:r>
          <a:r>
            <a:rPr lang="en-US" sz="1800" kern="1200" dirty="0"/>
            <a:t>were rated </a:t>
          </a:r>
          <a:r>
            <a:rPr lang="en-US" sz="1800" b="0" u="none" kern="1200" dirty="0"/>
            <a:t>most important </a:t>
          </a:r>
          <a:r>
            <a:rPr lang="en-US" sz="1800" kern="1200" dirty="0"/>
            <a:t>to visitors when deciding whether to visit.</a:t>
          </a:r>
        </a:p>
      </dsp:txBody>
      <dsp:txXfrm>
        <a:off x="0" y="2253720"/>
        <a:ext cx="8229601" cy="751026"/>
      </dsp:txXfrm>
    </dsp:sp>
    <dsp:sp modelId="{E065B631-6164-2447-8CB7-FF2B9AD78648}">
      <dsp:nvSpPr>
        <dsp:cNvPr id="0" name=""/>
        <dsp:cNvSpPr/>
      </dsp:nvSpPr>
      <dsp:spPr>
        <a:xfrm>
          <a:off x="0" y="3004746"/>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D7F093-A40A-BF4B-931A-9FAC46963DC1}">
      <dsp:nvSpPr>
        <dsp:cNvPr id="0" name=""/>
        <dsp:cNvSpPr/>
      </dsp:nvSpPr>
      <dsp:spPr>
        <a:xfrm>
          <a:off x="0" y="3004746"/>
          <a:ext cx="8229601" cy="751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u="sng" kern="1200" dirty="0">
              <a:solidFill>
                <a:schemeClr val="tx1"/>
              </a:solidFill>
            </a:rPr>
            <a:t>What visitors liked:</a:t>
          </a:r>
          <a:r>
            <a:rPr lang="en-US" sz="1800" b="1" kern="1200" dirty="0">
              <a:solidFill>
                <a:schemeClr val="accent1"/>
              </a:solidFill>
            </a:rPr>
            <a:t> Scenery,</a:t>
          </a:r>
          <a:r>
            <a:rPr lang="en-US" sz="1800" kern="1200" dirty="0"/>
            <a:t> </a:t>
          </a:r>
          <a:r>
            <a:rPr lang="en-US" sz="1800" b="1" kern="1200" dirty="0">
              <a:solidFill>
                <a:schemeClr val="accent1"/>
              </a:solidFill>
            </a:rPr>
            <a:t>affordability,</a:t>
          </a:r>
          <a:r>
            <a:rPr lang="en-US" sz="1800" kern="1200" dirty="0"/>
            <a:t> and </a:t>
          </a:r>
          <a:r>
            <a:rPr lang="en-US" sz="1800" b="1" kern="1200" dirty="0">
              <a:solidFill>
                <a:schemeClr val="accent1"/>
              </a:solidFill>
            </a:rPr>
            <a:t>spending time with family </a:t>
          </a:r>
          <a:r>
            <a:rPr lang="en-US" sz="1800" kern="1200" dirty="0"/>
            <a:t>were most common </a:t>
          </a:r>
          <a:r>
            <a:rPr lang="en-US" sz="1800" u="none" kern="1200" dirty="0"/>
            <a:t>positive feedback </a:t>
          </a:r>
          <a:r>
            <a:rPr lang="en-US" sz="1800" kern="1200" dirty="0"/>
            <a:t>from visitors.</a:t>
          </a:r>
        </a:p>
      </dsp:txBody>
      <dsp:txXfrm>
        <a:off x="0" y="3004746"/>
        <a:ext cx="8229601" cy="751026"/>
      </dsp:txXfrm>
    </dsp:sp>
    <dsp:sp modelId="{653A7FDE-5677-7845-827F-70B7C4481633}">
      <dsp:nvSpPr>
        <dsp:cNvPr id="0" name=""/>
        <dsp:cNvSpPr/>
      </dsp:nvSpPr>
      <dsp:spPr>
        <a:xfrm>
          <a:off x="0" y="3755772"/>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9B95C9-67CD-CE44-A1EC-39157CE0E364}">
      <dsp:nvSpPr>
        <dsp:cNvPr id="0" name=""/>
        <dsp:cNvSpPr/>
      </dsp:nvSpPr>
      <dsp:spPr>
        <a:xfrm>
          <a:off x="0" y="3755772"/>
          <a:ext cx="8229601" cy="751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u="sng" kern="1200" dirty="0">
              <a:solidFill>
                <a:schemeClr val="tx1"/>
              </a:solidFill>
            </a:rPr>
            <a:t>What visitors disliked</a:t>
          </a:r>
          <a:r>
            <a:rPr lang="en-US" sz="1800" b="1" u="none" kern="1200" dirty="0">
              <a:solidFill>
                <a:schemeClr val="tx1"/>
              </a:solidFill>
            </a:rPr>
            <a:t>: </a:t>
          </a:r>
          <a:r>
            <a:rPr lang="en-US" sz="1800" b="1" kern="1200" dirty="0">
              <a:solidFill>
                <a:schemeClr val="accent3"/>
              </a:solidFill>
            </a:rPr>
            <a:t>Lack of restaurants and accommodations,</a:t>
          </a:r>
          <a:r>
            <a:rPr lang="en-US" sz="1800" kern="1200" dirty="0"/>
            <a:t> and </a:t>
          </a:r>
          <a:r>
            <a:rPr lang="en-US" sz="1800" b="1" kern="1200" dirty="0">
              <a:solidFill>
                <a:schemeClr val="accent3"/>
              </a:solidFill>
            </a:rPr>
            <a:t>lack of trail maintenance, political conditions</a:t>
          </a:r>
          <a:r>
            <a:rPr lang="en-US" sz="1800" kern="1200" dirty="0"/>
            <a:t> were among </a:t>
          </a:r>
          <a:r>
            <a:rPr lang="en-US" sz="1800" u="none" kern="1200" dirty="0"/>
            <a:t>main complaints from visitors.</a:t>
          </a:r>
        </a:p>
      </dsp:txBody>
      <dsp:txXfrm>
        <a:off x="0" y="3755772"/>
        <a:ext cx="8229601" cy="751026"/>
      </dsp:txXfrm>
    </dsp:sp>
    <dsp:sp modelId="{CE211534-C7DE-B847-91BF-AB33E683A839}">
      <dsp:nvSpPr>
        <dsp:cNvPr id="0" name=""/>
        <dsp:cNvSpPr/>
      </dsp:nvSpPr>
      <dsp:spPr>
        <a:xfrm>
          <a:off x="0" y="4506798"/>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864C32-621C-FE40-9DC6-C69B6B4162FE}">
      <dsp:nvSpPr>
        <dsp:cNvPr id="0" name=""/>
        <dsp:cNvSpPr/>
      </dsp:nvSpPr>
      <dsp:spPr>
        <a:xfrm>
          <a:off x="0" y="4506798"/>
          <a:ext cx="8229601" cy="751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u="sng" kern="1200" dirty="0">
              <a:solidFill>
                <a:schemeClr val="tx1"/>
              </a:solidFill>
            </a:rPr>
            <a:t>Why would they choose not to return</a:t>
          </a:r>
          <a:r>
            <a:rPr lang="en-US" sz="1800" b="1" u="none" kern="1200" dirty="0">
              <a:solidFill>
                <a:schemeClr val="tx1"/>
              </a:solidFill>
            </a:rPr>
            <a:t>? </a:t>
          </a:r>
          <a:r>
            <a:rPr lang="en-US" sz="1800" b="1" kern="1200" dirty="0">
              <a:solidFill>
                <a:schemeClr val="accent3"/>
              </a:solidFill>
            </a:rPr>
            <a:t>Recreation, affordability, </a:t>
          </a:r>
          <a:r>
            <a:rPr lang="en-US" sz="1800" u="none" kern="1200" dirty="0">
              <a:solidFill>
                <a:srgbClr val="000000">
                  <a:hueOff val="0"/>
                  <a:satOff val="0"/>
                  <a:lumOff val="0"/>
                  <a:alphaOff val="0"/>
                </a:srgbClr>
              </a:solidFill>
              <a:latin typeface="Franklin Gothic Book" panose="020B0503020102020204"/>
              <a:ea typeface="+mn-ea"/>
              <a:cs typeface="+mn-cs"/>
            </a:rPr>
            <a:t>and</a:t>
          </a:r>
          <a:r>
            <a:rPr lang="en-US" sz="1800" b="1" kern="1200" dirty="0">
              <a:solidFill>
                <a:schemeClr val="accent3"/>
              </a:solidFill>
            </a:rPr>
            <a:t> natural beauty </a:t>
          </a:r>
          <a:r>
            <a:rPr lang="en-US" sz="1800" kern="1200" dirty="0"/>
            <a:t>are among main reasons people </a:t>
          </a:r>
          <a:r>
            <a:rPr lang="en-US" sz="1800" u="none" kern="1200" dirty="0"/>
            <a:t>would choose not to visit again</a:t>
          </a:r>
          <a:r>
            <a:rPr lang="en-US" sz="1800" kern="1200" dirty="0"/>
            <a:t>. </a:t>
          </a:r>
        </a:p>
      </dsp:txBody>
      <dsp:txXfrm>
        <a:off x="0" y="4506798"/>
        <a:ext cx="8229601" cy="751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E98E7-BF07-A644-A32A-33BD1B999FDE}">
      <dsp:nvSpPr>
        <dsp:cNvPr id="0" name=""/>
        <dsp:cNvSpPr/>
      </dsp:nvSpPr>
      <dsp:spPr>
        <a:xfrm>
          <a:off x="0" y="2567"/>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3403A2-6151-BE4E-A041-D7650CE6DB8F}">
      <dsp:nvSpPr>
        <dsp:cNvPr id="0" name=""/>
        <dsp:cNvSpPr/>
      </dsp:nvSpPr>
      <dsp:spPr>
        <a:xfrm>
          <a:off x="0" y="2567"/>
          <a:ext cx="8229601" cy="1751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Low-income visitors </a:t>
          </a:r>
          <a:r>
            <a:rPr lang="en-US" sz="2000" kern="1200" dirty="0"/>
            <a:t>(less than $50,000 household income) were </a:t>
          </a:r>
          <a:r>
            <a:rPr lang="en-US" sz="2000" b="1" kern="1200" dirty="0"/>
            <a:t>more likely to </a:t>
          </a:r>
          <a:r>
            <a:rPr lang="en-US" sz="2000" b="1" kern="1200" dirty="0">
              <a:solidFill>
                <a:schemeClr val="accent3"/>
              </a:solidFill>
            </a:rPr>
            <a:t>stay in a campground</a:t>
          </a:r>
          <a:r>
            <a:rPr lang="en-US" sz="2000" kern="1200" dirty="0">
              <a:solidFill>
                <a:schemeClr val="accent3"/>
              </a:solidFill>
            </a:rPr>
            <a:t> </a:t>
          </a:r>
          <a:r>
            <a:rPr lang="en-US" sz="2000" kern="1200" dirty="0"/>
            <a:t>(67%) than the overall sample (44%). </a:t>
          </a:r>
        </a:p>
        <a:p>
          <a:pPr marL="0" lvl="0" indent="0" algn="l" defTabSz="889000">
            <a:lnSpc>
              <a:spcPct val="90000"/>
            </a:lnSpc>
            <a:spcBef>
              <a:spcPct val="0"/>
            </a:spcBef>
            <a:spcAft>
              <a:spcPct val="35000"/>
            </a:spcAft>
            <a:buNone/>
          </a:pPr>
          <a:endParaRPr lang="en-US" sz="2000" kern="1200" dirty="0"/>
        </a:p>
      </dsp:txBody>
      <dsp:txXfrm>
        <a:off x="0" y="2567"/>
        <a:ext cx="8229601" cy="1751110"/>
      </dsp:txXfrm>
    </dsp:sp>
    <dsp:sp modelId="{726E9B93-B94F-3C4A-BDE3-524F1E2B7DCB}">
      <dsp:nvSpPr>
        <dsp:cNvPr id="0" name=""/>
        <dsp:cNvSpPr/>
      </dsp:nvSpPr>
      <dsp:spPr>
        <a:xfrm>
          <a:off x="0" y="1753678"/>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2F3EDE-799A-F54B-8ADD-5303B9C18884}">
      <dsp:nvSpPr>
        <dsp:cNvPr id="0" name=""/>
        <dsp:cNvSpPr/>
      </dsp:nvSpPr>
      <dsp:spPr>
        <a:xfrm>
          <a:off x="0" y="1753678"/>
          <a:ext cx="8229601" cy="1751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Low-income visitors </a:t>
          </a:r>
          <a:r>
            <a:rPr lang="en-US" sz="2000" kern="1200" dirty="0"/>
            <a:t>stayed in the </a:t>
          </a:r>
          <a:r>
            <a:rPr lang="en-US" sz="2000" b="1" kern="1200" dirty="0">
              <a:solidFill>
                <a:schemeClr val="accent3"/>
              </a:solidFill>
            </a:rPr>
            <a:t>Colville National Forest </a:t>
          </a:r>
          <a:r>
            <a:rPr lang="en-US" sz="2000" kern="1200" dirty="0"/>
            <a:t> almost </a:t>
          </a:r>
          <a:r>
            <a:rPr lang="en-US" sz="2000" b="1" kern="1200" dirty="0"/>
            <a:t>5x more more often</a:t>
          </a:r>
          <a:r>
            <a:rPr lang="en-US" sz="2000" kern="1200" dirty="0"/>
            <a:t> than all respondents (67% of low-income respondents vs. 14% for all respondents).</a:t>
          </a:r>
        </a:p>
        <a:p>
          <a:pPr marL="0" lvl="0" indent="0" algn="l" defTabSz="889000">
            <a:lnSpc>
              <a:spcPct val="90000"/>
            </a:lnSpc>
            <a:spcBef>
              <a:spcPct val="0"/>
            </a:spcBef>
            <a:spcAft>
              <a:spcPct val="35000"/>
            </a:spcAft>
            <a:buNone/>
          </a:pPr>
          <a:endParaRPr lang="en-US" sz="2000" kern="1200" dirty="0"/>
        </a:p>
      </dsp:txBody>
      <dsp:txXfrm>
        <a:off x="0" y="1753678"/>
        <a:ext cx="8229601" cy="1751110"/>
      </dsp:txXfrm>
    </dsp:sp>
    <dsp:sp modelId="{CDF04AD5-1F09-954E-B113-2CDA11809896}">
      <dsp:nvSpPr>
        <dsp:cNvPr id="0" name=""/>
        <dsp:cNvSpPr/>
      </dsp:nvSpPr>
      <dsp:spPr>
        <a:xfrm>
          <a:off x="0" y="3504788"/>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E740D4-3574-E14B-8638-F363B278FA50}">
      <dsp:nvSpPr>
        <dsp:cNvPr id="0" name=""/>
        <dsp:cNvSpPr/>
      </dsp:nvSpPr>
      <dsp:spPr>
        <a:xfrm>
          <a:off x="0" y="3504788"/>
          <a:ext cx="8229601" cy="1751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Low-income visitors </a:t>
          </a:r>
          <a:r>
            <a:rPr lang="en-US" sz="2000" kern="1200" dirty="0"/>
            <a:t>did not travel by </a:t>
          </a:r>
          <a:r>
            <a:rPr lang="en-US" sz="2000" b="1" kern="1200" dirty="0"/>
            <a:t>camper/RV </a:t>
          </a:r>
          <a:r>
            <a:rPr lang="en-US" sz="2000" kern="1200" dirty="0"/>
            <a:t>(compared to 22% of higher income respondents).</a:t>
          </a:r>
        </a:p>
        <a:p>
          <a:pPr marL="0" lvl="0" indent="0" algn="l" defTabSz="889000">
            <a:lnSpc>
              <a:spcPct val="90000"/>
            </a:lnSpc>
            <a:spcBef>
              <a:spcPct val="0"/>
            </a:spcBef>
            <a:spcAft>
              <a:spcPct val="35000"/>
            </a:spcAft>
            <a:buNone/>
          </a:pPr>
          <a:r>
            <a:rPr lang="en-US" sz="2000" i="1" kern="1200" dirty="0"/>
            <a:t>(Note: statistical significance of differences across groups was not tested)</a:t>
          </a:r>
        </a:p>
      </dsp:txBody>
      <dsp:txXfrm>
        <a:off x="0" y="3504788"/>
        <a:ext cx="8229601" cy="17511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BB15F-D275-6142-BD94-2655308117F6}">
      <dsp:nvSpPr>
        <dsp:cNvPr id="0" name=""/>
        <dsp:cNvSpPr/>
      </dsp:nvSpPr>
      <dsp:spPr>
        <a:xfrm>
          <a:off x="0" y="2976"/>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5EE9F8-7509-364F-8638-8E65D85C6867}">
      <dsp:nvSpPr>
        <dsp:cNvPr id="0" name=""/>
        <dsp:cNvSpPr/>
      </dsp:nvSpPr>
      <dsp:spPr>
        <a:xfrm>
          <a:off x="0" y="2976"/>
          <a:ext cx="8221564" cy="322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Primary reasons for visiting NE Washington area:</a:t>
          </a:r>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b="1" i="1" kern="1200" dirty="0">
              <a:solidFill>
                <a:schemeClr val="accent4"/>
              </a:solidFill>
            </a:rPr>
            <a:t>	Outdoor Rec</a:t>
          </a:r>
          <a:r>
            <a:rPr lang="en-US" sz="2000" b="1" kern="1200" dirty="0">
              <a:solidFill>
                <a:schemeClr val="accent4"/>
              </a:solidFill>
            </a:rPr>
            <a:t>: 32%</a:t>
          </a:r>
        </a:p>
        <a:p>
          <a:pPr marL="0" lvl="0" indent="0" algn="l" defTabSz="889000">
            <a:lnSpc>
              <a:spcPct val="90000"/>
            </a:lnSpc>
            <a:spcBef>
              <a:spcPct val="0"/>
            </a:spcBef>
            <a:spcAft>
              <a:spcPct val="35000"/>
            </a:spcAft>
            <a:buNone/>
          </a:pPr>
          <a:r>
            <a:rPr lang="en-US" sz="2000" b="1" i="1" kern="1200" dirty="0">
              <a:solidFill>
                <a:schemeClr val="accent6"/>
              </a:solidFill>
            </a:rPr>
            <a:t>	Golfing</a:t>
          </a:r>
          <a:r>
            <a:rPr lang="en-US" sz="2000" b="1" kern="1200" dirty="0">
              <a:solidFill>
                <a:schemeClr val="accent6"/>
              </a:solidFill>
            </a:rPr>
            <a:t>: 29%</a:t>
          </a:r>
        </a:p>
        <a:p>
          <a:pPr marL="0" lvl="0" indent="0" algn="l" defTabSz="889000">
            <a:lnSpc>
              <a:spcPct val="90000"/>
            </a:lnSpc>
            <a:spcBef>
              <a:spcPct val="0"/>
            </a:spcBef>
            <a:spcAft>
              <a:spcPct val="35000"/>
            </a:spcAft>
            <a:buNone/>
          </a:pPr>
          <a:r>
            <a:rPr lang="en-US" sz="2000" b="1" i="1" kern="1200" dirty="0">
              <a:solidFill>
                <a:schemeClr val="accent1"/>
              </a:solidFill>
            </a:rPr>
            <a:t>	Other (write in)</a:t>
          </a:r>
          <a:r>
            <a:rPr lang="en-US" sz="2000" b="1" kern="1200" dirty="0">
              <a:solidFill>
                <a:schemeClr val="accent1"/>
              </a:solidFill>
            </a:rPr>
            <a:t>: 13%</a:t>
          </a:r>
          <a:endParaRPr lang="en-US" sz="2000" b="1" kern="1200" dirty="0">
            <a:solidFill>
              <a:schemeClr val="accent6"/>
            </a:solidFill>
          </a:endParaRPr>
        </a:p>
        <a:p>
          <a:pPr marL="0" lvl="0" indent="0" algn="l" defTabSz="889000">
            <a:lnSpc>
              <a:spcPct val="90000"/>
            </a:lnSpc>
            <a:spcBef>
              <a:spcPct val="0"/>
            </a:spcBef>
            <a:spcAft>
              <a:spcPct val="35000"/>
            </a:spcAft>
            <a:buNone/>
          </a:pPr>
          <a:r>
            <a:rPr lang="en-US" sz="2000" b="1" i="1" kern="1200" dirty="0">
              <a:solidFill>
                <a:schemeClr val="tx2"/>
              </a:solidFill>
            </a:rPr>
            <a:t>	Visiting family and friends</a:t>
          </a:r>
          <a:r>
            <a:rPr lang="en-US" sz="2000" b="1" kern="1200" dirty="0">
              <a:solidFill>
                <a:schemeClr val="tx2"/>
              </a:solidFill>
            </a:rPr>
            <a:t>: 9%</a:t>
          </a:r>
        </a:p>
      </dsp:txBody>
      <dsp:txXfrm>
        <a:off x="0" y="2976"/>
        <a:ext cx="8221564" cy="3224100"/>
      </dsp:txXfrm>
    </dsp:sp>
    <dsp:sp modelId="{FB27906C-A4D6-F347-97B8-89CC24C6929D}">
      <dsp:nvSpPr>
        <dsp:cNvPr id="0" name=""/>
        <dsp:cNvSpPr/>
      </dsp:nvSpPr>
      <dsp:spPr>
        <a:xfrm>
          <a:off x="0" y="3227077"/>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598B6B-9F2E-474F-857C-E73881571556}">
      <dsp:nvSpPr>
        <dsp:cNvPr id="0" name=""/>
        <dsp:cNvSpPr/>
      </dsp:nvSpPr>
      <dsp:spPr>
        <a:xfrm>
          <a:off x="0" y="3227077"/>
          <a:ext cx="8229601" cy="2028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Golfing, hiking</a:t>
          </a:r>
          <a:r>
            <a:rPr lang="en-US" sz="2000" b="0" kern="1200" dirty="0"/>
            <a:t> and eating at </a:t>
          </a:r>
          <a:r>
            <a:rPr lang="en-US" sz="2000" b="1" kern="1200" dirty="0"/>
            <a:t>local restaurants</a:t>
          </a:r>
          <a:r>
            <a:rPr lang="en-US" sz="2000" b="0" kern="1200" dirty="0"/>
            <a:t> are the most common activities.</a:t>
          </a:r>
          <a:endParaRPr lang="en-US" sz="2000" b="1" kern="1200" dirty="0"/>
        </a:p>
        <a:p>
          <a:pPr marL="0" lvl="0" indent="0" algn="l" defTabSz="889000">
            <a:lnSpc>
              <a:spcPct val="90000"/>
            </a:lnSpc>
            <a:spcBef>
              <a:spcPct val="0"/>
            </a:spcBef>
            <a:spcAft>
              <a:spcPct val="35000"/>
            </a:spcAft>
            <a:buNone/>
          </a:pPr>
          <a:endParaRPr lang="en-US" sz="2000" kern="1200" dirty="0"/>
        </a:p>
      </dsp:txBody>
      <dsp:txXfrm>
        <a:off x="0" y="3227077"/>
        <a:ext cx="8229601" cy="2028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57C71-3851-5E4E-9926-5389847238B4}">
      <dsp:nvSpPr>
        <dsp:cNvPr id="0" name=""/>
        <dsp:cNvSpPr/>
      </dsp:nvSpPr>
      <dsp:spPr>
        <a:xfrm>
          <a:off x="0" y="4339"/>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377487-D292-5041-A7A2-89D71F59C674}">
      <dsp:nvSpPr>
        <dsp:cNvPr id="0" name=""/>
        <dsp:cNvSpPr/>
      </dsp:nvSpPr>
      <dsp:spPr>
        <a:xfrm>
          <a:off x="0" y="4339"/>
          <a:ext cx="8229601" cy="153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Types of </a:t>
          </a:r>
          <a:r>
            <a:rPr lang="en-US" sz="2000" b="1" kern="1200" dirty="0">
              <a:solidFill>
                <a:schemeClr val="accent6"/>
              </a:solidFill>
            </a:rPr>
            <a:t>activity participation </a:t>
          </a:r>
          <a:r>
            <a:rPr lang="en-US" sz="2000" kern="1200" dirty="0"/>
            <a:t>were</a:t>
          </a:r>
          <a:r>
            <a:rPr lang="en-US" sz="2000" b="1" kern="1200" dirty="0"/>
            <a:t> </a:t>
          </a:r>
          <a:r>
            <a:rPr lang="en-US" sz="2000" b="1" kern="1200" dirty="0">
              <a:solidFill>
                <a:schemeClr val="accent6"/>
              </a:solidFill>
            </a:rPr>
            <a:t>similar across incomes apart from golfing, </a:t>
          </a:r>
          <a:r>
            <a:rPr lang="en-US" sz="2000" b="0" kern="1200" dirty="0">
              <a:solidFill>
                <a:schemeClr val="tx1"/>
              </a:solidFill>
            </a:rPr>
            <a:t>where</a:t>
          </a:r>
          <a:r>
            <a:rPr lang="en-US" sz="2000" b="1" kern="1200" dirty="0">
              <a:solidFill>
                <a:schemeClr val="tx1"/>
              </a:solidFill>
            </a:rPr>
            <a:t> low-income visitors </a:t>
          </a:r>
          <a:r>
            <a:rPr lang="en-US" sz="2000" b="0" kern="1200" dirty="0">
              <a:solidFill>
                <a:schemeClr val="tx1"/>
              </a:solidFill>
            </a:rPr>
            <a:t>participated</a:t>
          </a:r>
          <a:r>
            <a:rPr lang="en-US" sz="2000" b="1" kern="1200" dirty="0">
              <a:solidFill>
                <a:schemeClr val="tx1"/>
              </a:solidFill>
            </a:rPr>
            <a:t> much less </a:t>
          </a:r>
          <a:r>
            <a:rPr lang="en-US" sz="2000" b="0" kern="1200" dirty="0">
              <a:solidFill>
                <a:schemeClr val="tx1"/>
              </a:solidFill>
            </a:rPr>
            <a:t>when compared to the whole sample.</a:t>
          </a:r>
          <a:endParaRPr lang="en-US" sz="2000" b="0" kern="1200" dirty="0"/>
        </a:p>
        <a:p>
          <a:pPr marL="0" lvl="0" indent="0" algn="l" defTabSz="889000">
            <a:lnSpc>
              <a:spcPct val="90000"/>
            </a:lnSpc>
            <a:spcBef>
              <a:spcPct val="0"/>
            </a:spcBef>
            <a:spcAft>
              <a:spcPct val="35000"/>
            </a:spcAft>
            <a:buNone/>
          </a:pPr>
          <a:endParaRPr lang="en-US" sz="2000" kern="1200" dirty="0"/>
        </a:p>
      </dsp:txBody>
      <dsp:txXfrm>
        <a:off x="0" y="4339"/>
        <a:ext cx="8229601" cy="1530296"/>
      </dsp:txXfrm>
    </dsp:sp>
    <dsp:sp modelId="{549831B2-D618-8E4A-85B4-024B19C7CEBA}">
      <dsp:nvSpPr>
        <dsp:cNvPr id="0" name=""/>
        <dsp:cNvSpPr/>
      </dsp:nvSpPr>
      <dsp:spPr>
        <a:xfrm>
          <a:off x="0" y="1534635"/>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6D5D4-28EE-AB4C-BDE0-82B0028164D6}">
      <dsp:nvSpPr>
        <dsp:cNvPr id="0" name=""/>
        <dsp:cNvSpPr/>
      </dsp:nvSpPr>
      <dsp:spPr>
        <a:xfrm>
          <a:off x="0" y="1534635"/>
          <a:ext cx="8229601" cy="153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Low-income visitors </a:t>
          </a:r>
          <a:r>
            <a:rPr lang="en-US" sz="2000" kern="1200" dirty="0"/>
            <a:t>were </a:t>
          </a:r>
          <a:r>
            <a:rPr lang="en-US" sz="2000" b="1" kern="1200" dirty="0"/>
            <a:t>more likely to go </a:t>
          </a:r>
          <a:r>
            <a:rPr lang="en-US" sz="2000" b="1" kern="1200" dirty="0">
              <a:solidFill>
                <a:schemeClr val="accent3"/>
              </a:solidFill>
            </a:rPr>
            <a:t>camping</a:t>
          </a:r>
          <a:r>
            <a:rPr lang="en-US" sz="2000" b="1" kern="1200" dirty="0"/>
            <a:t> </a:t>
          </a:r>
          <a:r>
            <a:rPr lang="en-US" sz="2000" kern="1200" dirty="0"/>
            <a:t>than the overall sample.</a:t>
          </a:r>
        </a:p>
      </dsp:txBody>
      <dsp:txXfrm>
        <a:off x="0" y="1534635"/>
        <a:ext cx="8229601" cy="1530296"/>
      </dsp:txXfrm>
    </dsp:sp>
    <dsp:sp modelId="{8E42D176-489A-8441-9872-C16E2D8F7CC9}">
      <dsp:nvSpPr>
        <dsp:cNvPr id="0" name=""/>
        <dsp:cNvSpPr/>
      </dsp:nvSpPr>
      <dsp:spPr>
        <a:xfrm>
          <a:off x="0" y="3064931"/>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5E49B4-5E5E-6A48-B301-AE14B7738F81}">
      <dsp:nvSpPr>
        <dsp:cNvPr id="0" name=""/>
        <dsp:cNvSpPr/>
      </dsp:nvSpPr>
      <dsp:spPr>
        <a:xfrm>
          <a:off x="0" y="3064931"/>
          <a:ext cx="8229601" cy="1530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2"/>
              </a:solidFill>
            </a:rPr>
            <a:t>Low-income visitors </a:t>
          </a:r>
          <a:r>
            <a:rPr lang="en-US" sz="2000" kern="1200" dirty="0"/>
            <a:t>responded that </a:t>
          </a:r>
          <a:r>
            <a:rPr lang="en-US" sz="2000" b="1" kern="1200" dirty="0">
              <a:solidFill>
                <a:schemeClr val="accent2"/>
              </a:solidFill>
            </a:rPr>
            <a:t>camping</a:t>
          </a:r>
          <a:r>
            <a:rPr lang="en-US" sz="2000" b="1" kern="1200" dirty="0"/>
            <a:t> </a:t>
          </a:r>
          <a:r>
            <a:rPr lang="en-US" sz="2000" b="0" kern="1200" dirty="0"/>
            <a:t>was their primary reason for visiting NE Washington</a:t>
          </a:r>
          <a:r>
            <a:rPr lang="en-US" sz="2000" b="1" kern="1200" dirty="0"/>
            <a:t> over 2x </a:t>
          </a:r>
          <a:r>
            <a:rPr lang="en-US" sz="2000" b="0" kern="1200" dirty="0"/>
            <a:t>as often compared to the rest of the sample (14% compared to 6%).</a:t>
          </a:r>
        </a:p>
      </dsp:txBody>
      <dsp:txXfrm>
        <a:off x="0" y="3064931"/>
        <a:ext cx="8229601" cy="1530296"/>
      </dsp:txXfrm>
    </dsp:sp>
    <dsp:sp modelId="{47EC182A-F3FC-8842-9213-DC5B16BD3608}">
      <dsp:nvSpPr>
        <dsp:cNvPr id="0" name=""/>
        <dsp:cNvSpPr/>
      </dsp:nvSpPr>
      <dsp:spPr>
        <a:xfrm>
          <a:off x="0" y="4595227"/>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075D5C-CFAF-1E40-AD7D-B600F9ACEBBE}">
      <dsp:nvSpPr>
        <dsp:cNvPr id="0" name=""/>
        <dsp:cNvSpPr/>
      </dsp:nvSpPr>
      <dsp:spPr>
        <a:xfrm>
          <a:off x="0" y="4599567"/>
          <a:ext cx="8229601" cy="658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Low-income</a:t>
          </a:r>
          <a:r>
            <a:rPr lang="en-US" sz="2000" kern="1200" dirty="0"/>
            <a:t> visitors responded that </a:t>
          </a:r>
          <a:r>
            <a:rPr lang="en-US" sz="2000" b="1" kern="1200" dirty="0">
              <a:solidFill>
                <a:schemeClr val="accent6"/>
              </a:solidFill>
            </a:rPr>
            <a:t>affordability</a:t>
          </a:r>
          <a:r>
            <a:rPr lang="en-US" sz="2000" kern="1200" dirty="0"/>
            <a:t> and </a:t>
          </a:r>
          <a:r>
            <a:rPr lang="en-US" sz="2000" b="1" kern="1200" dirty="0">
              <a:solidFill>
                <a:schemeClr val="accent6"/>
              </a:solidFill>
            </a:rPr>
            <a:t>outdoor recreation </a:t>
          </a:r>
          <a:r>
            <a:rPr lang="en-US" sz="2000" b="0" kern="1200" dirty="0">
              <a:solidFill>
                <a:schemeClr val="tx1"/>
              </a:solidFill>
            </a:rPr>
            <a:t>were </a:t>
          </a:r>
          <a:r>
            <a:rPr lang="en-US" sz="2000" b="1" kern="1200" dirty="0">
              <a:solidFill>
                <a:schemeClr val="tx1"/>
              </a:solidFill>
            </a:rPr>
            <a:t>more important </a:t>
          </a:r>
          <a:r>
            <a:rPr lang="en-US" sz="2000" b="0" kern="1200" dirty="0">
              <a:solidFill>
                <a:schemeClr val="tx1"/>
              </a:solidFill>
            </a:rPr>
            <a:t>in their decision to travel to NE Washington</a:t>
          </a:r>
          <a:r>
            <a:rPr lang="en-US" sz="2000" kern="1200" dirty="0"/>
            <a:t>.</a:t>
          </a:r>
          <a:endParaRPr lang="en-US" sz="2000" i="1" kern="1200" dirty="0"/>
        </a:p>
      </dsp:txBody>
      <dsp:txXfrm>
        <a:off x="0" y="4599567"/>
        <a:ext cx="8229601" cy="6588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B2B3A-FB50-A54B-9A0C-9A61F263BBCD}">
      <dsp:nvSpPr>
        <dsp:cNvPr id="0" name=""/>
        <dsp:cNvSpPr/>
      </dsp:nvSpPr>
      <dsp:spPr>
        <a:xfrm>
          <a:off x="0" y="0"/>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D7A7E5-0152-2041-B602-2C93750E7780}">
      <dsp:nvSpPr>
        <dsp:cNvPr id="0" name=""/>
        <dsp:cNvSpPr/>
      </dsp:nvSpPr>
      <dsp:spPr>
        <a:xfrm>
          <a:off x="0" y="0"/>
          <a:ext cx="8229601" cy="262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Low-income visitors</a:t>
          </a:r>
          <a:r>
            <a:rPr lang="en-US" sz="2000" kern="1200" dirty="0">
              <a:solidFill>
                <a:schemeClr val="accent3"/>
              </a:solidFill>
            </a:rPr>
            <a:t> </a:t>
          </a:r>
          <a:r>
            <a:rPr lang="en-US" sz="2000" kern="1200" dirty="0"/>
            <a:t>were </a:t>
          </a:r>
          <a:r>
            <a:rPr lang="en-US" sz="2000" b="1" kern="1200" dirty="0"/>
            <a:t>more likely to go </a:t>
          </a:r>
          <a:r>
            <a:rPr lang="en-US" sz="2000" b="1" kern="1200" dirty="0">
              <a:solidFill>
                <a:schemeClr val="accent3"/>
              </a:solidFill>
            </a:rPr>
            <a:t>camping</a:t>
          </a:r>
          <a:r>
            <a:rPr lang="en-US" sz="2000" b="1" kern="1200" dirty="0"/>
            <a:t>, view local wildlife and botany, </a:t>
          </a:r>
          <a:r>
            <a:rPr lang="en-US" sz="2000" b="0" kern="1200" dirty="0"/>
            <a:t>and</a:t>
          </a:r>
          <a:r>
            <a:rPr lang="en-US" sz="2000" b="1" kern="1200" dirty="0"/>
            <a:t> attend a </a:t>
          </a:r>
          <a:r>
            <a:rPr lang="en-US" sz="2000" b="1" kern="1200" dirty="0">
              <a:solidFill>
                <a:schemeClr val="accent3"/>
              </a:solidFill>
            </a:rPr>
            <a:t>festival or event</a:t>
          </a:r>
          <a:r>
            <a:rPr lang="en-US" sz="2000" kern="1200" dirty="0">
              <a:solidFill>
                <a:schemeClr val="accent3"/>
              </a:solidFill>
            </a:rPr>
            <a:t> </a:t>
          </a:r>
          <a:r>
            <a:rPr lang="en-US" sz="2000" kern="1200" dirty="0"/>
            <a:t>than the overall sample.</a:t>
          </a:r>
        </a:p>
        <a:p>
          <a:pPr marL="0" lvl="0" indent="0" algn="l" defTabSz="889000">
            <a:lnSpc>
              <a:spcPct val="90000"/>
            </a:lnSpc>
            <a:spcBef>
              <a:spcPct val="0"/>
            </a:spcBef>
            <a:spcAft>
              <a:spcPct val="35000"/>
            </a:spcAft>
            <a:buNone/>
          </a:pPr>
          <a:endParaRPr lang="en-US" sz="2000" kern="1200" dirty="0"/>
        </a:p>
        <a:p>
          <a:pPr marL="0" lvl="0" indent="0" algn="l" defTabSz="889000">
            <a:lnSpc>
              <a:spcPct val="90000"/>
            </a:lnSpc>
            <a:spcBef>
              <a:spcPct val="0"/>
            </a:spcBef>
            <a:spcAft>
              <a:spcPct val="35000"/>
            </a:spcAft>
            <a:buNone/>
          </a:pPr>
          <a:r>
            <a:rPr lang="en-US" sz="2000" kern="1200" dirty="0"/>
            <a:t>	- Low-income visitors are </a:t>
          </a:r>
          <a:r>
            <a:rPr lang="en-US" sz="2000" b="1" kern="1200" dirty="0">
              <a:solidFill>
                <a:schemeClr val="tx1"/>
              </a:solidFill>
            </a:rPr>
            <a:t>less likely to want to go	 golfing in the		future</a:t>
          </a:r>
          <a:r>
            <a:rPr lang="en-US" sz="2000" kern="1200" dirty="0"/>
            <a:t>.</a:t>
          </a:r>
        </a:p>
        <a:p>
          <a:pPr marL="0" lvl="0" indent="0" algn="l" defTabSz="889000">
            <a:lnSpc>
              <a:spcPct val="90000"/>
            </a:lnSpc>
            <a:spcBef>
              <a:spcPct val="0"/>
            </a:spcBef>
            <a:spcAft>
              <a:spcPct val="35000"/>
            </a:spcAft>
            <a:buNone/>
          </a:pPr>
          <a:r>
            <a:rPr lang="en-US" sz="2000" kern="1200" dirty="0"/>
            <a:t>	- Low-income visitors </a:t>
          </a:r>
          <a:r>
            <a:rPr lang="en-US" sz="2000" b="1" kern="1200" dirty="0"/>
            <a:t>responded that their partner/ companion 	would prefer to do other things</a:t>
          </a:r>
          <a:r>
            <a:rPr lang="en-US" sz="2000" kern="1200" dirty="0"/>
            <a:t>.</a:t>
          </a:r>
        </a:p>
      </dsp:txBody>
      <dsp:txXfrm>
        <a:off x="0" y="0"/>
        <a:ext cx="8229601" cy="2629233"/>
      </dsp:txXfrm>
    </dsp:sp>
    <dsp:sp modelId="{017D1A8E-25B9-4E45-B491-CEBA1D406C3A}">
      <dsp:nvSpPr>
        <dsp:cNvPr id="0" name=""/>
        <dsp:cNvSpPr/>
      </dsp:nvSpPr>
      <dsp:spPr>
        <a:xfrm>
          <a:off x="0" y="2629233"/>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1CFFF6-F791-2441-AC45-EE7E10166198}">
      <dsp:nvSpPr>
        <dsp:cNvPr id="0" name=""/>
        <dsp:cNvSpPr/>
      </dsp:nvSpPr>
      <dsp:spPr>
        <a:xfrm>
          <a:off x="0" y="2629233"/>
          <a:ext cx="8229601" cy="262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2"/>
              </a:solidFill>
            </a:rPr>
            <a:t>Low–income visitors </a:t>
          </a:r>
          <a:r>
            <a:rPr lang="en-US" sz="2000" b="0" kern="1200" dirty="0"/>
            <a:t>were</a:t>
          </a:r>
          <a:r>
            <a:rPr lang="en-US" sz="2000" b="1" kern="1200" dirty="0"/>
            <a:t> </a:t>
          </a:r>
          <a:r>
            <a:rPr lang="en-US" sz="2000" b="1" kern="1200" dirty="0">
              <a:solidFill>
                <a:schemeClr val="accent2"/>
              </a:solidFill>
            </a:rPr>
            <a:t>less likely </a:t>
          </a:r>
          <a:r>
            <a:rPr lang="en-US" sz="2000" kern="1200" dirty="0"/>
            <a:t>to be “extremely likely” </a:t>
          </a:r>
          <a:r>
            <a:rPr lang="en-US" sz="2000" b="1" kern="1200" dirty="0"/>
            <a:t>to </a:t>
          </a:r>
          <a:r>
            <a:rPr lang="en-US" sz="2000" b="1" kern="1200" dirty="0">
              <a:solidFill>
                <a:schemeClr val="accent2"/>
              </a:solidFill>
            </a:rPr>
            <a:t>visit the NE Washington area</a:t>
          </a:r>
          <a:r>
            <a:rPr lang="en-US" sz="2000" kern="1200" dirty="0">
              <a:solidFill>
                <a:schemeClr val="accent2"/>
              </a:solidFill>
            </a:rPr>
            <a:t> </a:t>
          </a:r>
          <a:r>
            <a:rPr lang="en-US" sz="2000" kern="1200" dirty="0"/>
            <a:t>within the next two years.  </a:t>
          </a:r>
        </a:p>
        <a:p>
          <a:pPr marL="0" lvl="0" indent="0" algn="l" defTabSz="889000">
            <a:lnSpc>
              <a:spcPct val="90000"/>
            </a:lnSpc>
            <a:spcBef>
              <a:spcPct val="0"/>
            </a:spcBef>
            <a:spcAft>
              <a:spcPct val="35000"/>
            </a:spcAft>
            <a:buNone/>
          </a:pPr>
          <a:r>
            <a:rPr lang="en-US" sz="2000" i="1" kern="1200" dirty="0"/>
            <a:t>(63% of low-income visitors responded, “extremely likely”, vs. 80% of all respondents and 81% of higher-income respondents)</a:t>
          </a:r>
        </a:p>
        <a:p>
          <a:pPr marL="0" lvl="0" indent="0" algn="l" defTabSz="889000">
            <a:lnSpc>
              <a:spcPct val="90000"/>
            </a:lnSpc>
            <a:spcBef>
              <a:spcPct val="0"/>
            </a:spcBef>
            <a:spcAft>
              <a:spcPct val="35000"/>
            </a:spcAft>
            <a:buNone/>
          </a:pPr>
          <a:endParaRPr lang="en-US" sz="2000" i="1" kern="1200" dirty="0"/>
        </a:p>
      </dsp:txBody>
      <dsp:txXfrm>
        <a:off x="0" y="2629233"/>
        <a:ext cx="8229601" cy="26292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B0DE8-A0E1-824B-BA56-D30A480DBE23}">
      <dsp:nvSpPr>
        <dsp:cNvPr id="0" name=""/>
        <dsp:cNvSpPr/>
      </dsp:nvSpPr>
      <dsp:spPr>
        <a:xfrm>
          <a:off x="0" y="2567"/>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7DD31D-D1E5-5C4A-B924-57B41480A559}">
      <dsp:nvSpPr>
        <dsp:cNvPr id="0" name=""/>
        <dsp:cNvSpPr/>
      </dsp:nvSpPr>
      <dsp:spPr>
        <a:xfrm>
          <a:off x="0" y="2567"/>
          <a:ext cx="8229601" cy="1751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u="sng" kern="1200" dirty="0"/>
            <a:t>Day Trips</a:t>
          </a:r>
          <a:r>
            <a:rPr lang="en-US" sz="2000" kern="1200" dirty="0"/>
            <a:t>: Average spending per party per day: </a:t>
          </a:r>
          <a:r>
            <a:rPr lang="en-US" sz="2000" b="1" kern="1200" dirty="0">
              <a:solidFill>
                <a:schemeClr val="accent4"/>
              </a:solidFill>
            </a:rPr>
            <a:t>$183</a:t>
          </a:r>
        </a:p>
        <a:p>
          <a:pPr marL="0" lvl="0" indent="0" algn="l" defTabSz="889000">
            <a:lnSpc>
              <a:spcPct val="90000"/>
            </a:lnSpc>
            <a:spcBef>
              <a:spcPct val="0"/>
            </a:spcBef>
            <a:spcAft>
              <a:spcPct val="35000"/>
            </a:spcAft>
            <a:buNone/>
          </a:pPr>
          <a:endParaRPr lang="en-US" sz="2000" b="1" kern="1200" dirty="0">
            <a:solidFill>
              <a:schemeClr val="accent4"/>
            </a:solidFill>
          </a:endParaRPr>
        </a:p>
      </dsp:txBody>
      <dsp:txXfrm>
        <a:off x="0" y="2567"/>
        <a:ext cx="8229601" cy="1751110"/>
      </dsp:txXfrm>
    </dsp:sp>
    <dsp:sp modelId="{E7AB9BCC-BF77-724C-B0BB-0AF8C34C3467}">
      <dsp:nvSpPr>
        <dsp:cNvPr id="0" name=""/>
        <dsp:cNvSpPr/>
      </dsp:nvSpPr>
      <dsp:spPr>
        <a:xfrm>
          <a:off x="0" y="1753678"/>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1807FF-87EA-4B49-B23A-4BCA5D916B2A}">
      <dsp:nvSpPr>
        <dsp:cNvPr id="0" name=""/>
        <dsp:cNvSpPr/>
      </dsp:nvSpPr>
      <dsp:spPr>
        <a:xfrm>
          <a:off x="0" y="1753678"/>
          <a:ext cx="8229601" cy="1751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u="sng" kern="1200" dirty="0"/>
            <a:t>Overnight Trips</a:t>
          </a:r>
          <a:r>
            <a:rPr lang="en-US" sz="2000" kern="1200" dirty="0"/>
            <a:t>: Average spending per party per night: </a:t>
          </a:r>
          <a:r>
            <a:rPr lang="en-US" sz="2000" b="1" kern="1200" dirty="0">
              <a:solidFill>
                <a:schemeClr val="accent4"/>
              </a:solidFill>
            </a:rPr>
            <a:t>$102</a:t>
          </a:r>
        </a:p>
      </dsp:txBody>
      <dsp:txXfrm>
        <a:off x="0" y="1753678"/>
        <a:ext cx="8229601" cy="1751110"/>
      </dsp:txXfrm>
    </dsp:sp>
    <dsp:sp modelId="{41004C51-EA5A-4C46-A5F9-D112EB52CC12}">
      <dsp:nvSpPr>
        <dsp:cNvPr id="0" name=""/>
        <dsp:cNvSpPr/>
      </dsp:nvSpPr>
      <dsp:spPr>
        <a:xfrm>
          <a:off x="0" y="3504788"/>
          <a:ext cx="822960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C0CCC2-90DD-7340-BAC7-22F02572F5CD}">
      <dsp:nvSpPr>
        <dsp:cNvPr id="0" name=""/>
        <dsp:cNvSpPr/>
      </dsp:nvSpPr>
      <dsp:spPr>
        <a:xfrm>
          <a:off x="0" y="3504788"/>
          <a:ext cx="8229601" cy="1751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u="sng" kern="1200" dirty="0"/>
            <a:t>Visitors staying in lodging </a:t>
          </a:r>
          <a:r>
            <a:rPr lang="en-US" sz="2000" kern="1200" dirty="0"/>
            <a:t>(hotels, resorts, or vacation rentals) </a:t>
          </a:r>
          <a:r>
            <a:rPr lang="en-US" sz="2000" b="1" kern="1200" dirty="0">
              <a:solidFill>
                <a:schemeClr val="accent4"/>
              </a:solidFill>
            </a:rPr>
            <a:t>spend about $222 more per trip </a:t>
          </a:r>
          <a:r>
            <a:rPr lang="en-US" sz="2000" kern="1200" dirty="0"/>
            <a:t>than visitors staying with friends and family or camping.</a:t>
          </a:r>
        </a:p>
      </dsp:txBody>
      <dsp:txXfrm>
        <a:off x="0" y="3504788"/>
        <a:ext cx="8229601" cy="1751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F5946F-8F45-3B4B-A4E2-C068C6974B83}">
      <dsp:nvSpPr>
        <dsp:cNvPr id="0" name=""/>
        <dsp:cNvSpPr/>
      </dsp:nvSpPr>
      <dsp:spPr>
        <a:xfrm>
          <a:off x="0" y="2502"/>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BCE1F9-336E-114E-9D52-74E838B4F5DD}">
      <dsp:nvSpPr>
        <dsp:cNvPr id="0" name=""/>
        <dsp:cNvSpPr/>
      </dsp:nvSpPr>
      <dsp:spPr>
        <a:xfrm>
          <a:off x="0" y="2502"/>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accent1"/>
              </a:solidFill>
            </a:rPr>
            <a:t>Visitors Liked</a:t>
          </a:r>
        </a:p>
      </dsp:txBody>
      <dsp:txXfrm>
        <a:off x="0" y="2502"/>
        <a:ext cx="3886200" cy="853298"/>
      </dsp:txXfrm>
    </dsp:sp>
    <dsp:sp modelId="{B451573B-477C-E046-8E5B-2F85EE25F38C}">
      <dsp:nvSpPr>
        <dsp:cNvPr id="0" name=""/>
        <dsp:cNvSpPr/>
      </dsp:nvSpPr>
      <dsp:spPr>
        <a:xfrm>
          <a:off x="0" y="855800"/>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BCFE28-0E7C-1D44-9F1A-45D0E0301340}">
      <dsp:nvSpPr>
        <dsp:cNvPr id="0" name=""/>
        <dsp:cNvSpPr/>
      </dsp:nvSpPr>
      <dsp:spPr>
        <a:xfrm>
          <a:off x="0" y="855800"/>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6"/>
              </a:solidFill>
            </a:rPr>
            <a:t>Outdoor Recreation</a:t>
          </a:r>
          <a:endParaRPr lang="en-US" sz="2000" kern="1200" dirty="0">
            <a:solidFill>
              <a:schemeClr val="accent6"/>
            </a:solidFill>
          </a:endParaRPr>
        </a:p>
      </dsp:txBody>
      <dsp:txXfrm>
        <a:off x="0" y="855800"/>
        <a:ext cx="3886200" cy="853298"/>
      </dsp:txXfrm>
    </dsp:sp>
    <dsp:sp modelId="{8C19D779-96F1-0E41-A35D-CCD91B0AEFDA}">
      <dsp:nvSpPr>
        <dsp:cNvPr id="0" name=""/>
        <dsp:cNvSpPr/>
      </dsp:nvSpPr>
      <dsp:spPr>
        <a:xfrm>
          <a:off x="0" y="1709099"/>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81CF677-DAE3-854B-9579-59B2791A4178}">
      <dsp:nvSpPr>
        <dsp:cNvPr id="0" name=""/>
        <dsp:cNvSpPr/>
      </dsp:nvSpPr>
      <dsp:spPr>
        <a:xfrm>
          <a:off x="0" y="1709099"/>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6"/>
              </a:solidFill>
            </a:rPr>
            <a:t>Affordability</a:t>
          </a:r>
          <a:endParaRPr lang="en-US" sz="2000" kern="1200" dirty="0">
            <a:solidFill>
              <a:schemeClr val="accent6"/>
            </a:solidFill>
          </a:endParaRPr>
        </a:p>
      </dsp:txBody>
      <dsp:txXfrm>
        <a:off x="0" y="1709099"/>
        <a:ext cx="3886200" cy="853298"/>
      </dsp:txXfrm>
    </dsp:sp>
    <dsp:sp modelId="{76B7E9CF-37BD-6F4F-BF01-F373BB2120A6}">
      <dsp:nvSpPr>
        <dsp:cNvPr id="0" name=""/>
        <dsp:cNvSpPr/>
      </dsp:nvSpPr>
      <dsp:spPr>
        <a:xfrm>
          <a:off x="0" y="2562398"/>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E1D76B-7621-164B-8C29-7485E64E4F47}">
      <dsp:nvSpPr>
        <dsp:cNvPr id="0" name=""/>
        <dsp:cNvSpPr/>
      </dsp:nvSpPr>
      <dsp:spPr>
        <a:xfrm>
          <a:off x="0" y="2562397"/>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6"/>
              </a:solidFill>
            </a:rPr>
            <a:t>Natural beauty</a:t>
          </a:r>
          <a:endParaRPr lang="en-US" sz="2000" kern="1200" dirty="0">
            <a:solidFill>
              <a:schemeClr val="accent6"/>
            </a:solidFill>
          </a:endParaRPr>
        </a:p>
      </dsp:txBody>
      <dsp:txXfrm>
        <a:off x="0" y="2562397"/>
        <a:ext cx="3886200" cy="853298"/>
      </dsp:txXfrm>
    </dsp:sp>
    <dsp:sp modelId="{5CE36664-F98B-D34A-84D1-76487675A1FA}">
      <dsp:nvSpPr>
        <dsp:cNvPr id="0" name=""/>
        <dsp:cNvSpPr/>
      </dsp:nvSpPr>
      <dsp:spPr>
        <a:xfrm>
          <a:off x="0" y="3415696"/>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CA4E24-053E-494A-BDAA-9CC27F171CD9}">
      <dsp:nvSpPr>
        <dsp:cNvPr id="0" name=""/>
        <dsp:cNvSpPr/>
      </dsp:nvSpPr>
      <dsp:spPr>
        <a:xfrm>
          <a:off x="0" y="3415696"/>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6"/>
              </a:solidFill>
            </a:rPr>
            <a:t>Relaxation</a:t>
          </a:r>
          <a:endParaRPr lang="en-US" sz="2000" kern="1200" dirty="0">
            <a:solidFill>
              <a:schemeClr val="accent6"/>
            </a:solidFill>
          </a:endParaRPr>
        </a:p>
      </dsp:txBody>
      <dsp:txXfrm>
        <a:off x="0" y="3415696"/>
        <a:ext cx="3886200" cy="853298"/>
      </dsp:txXfrm>
    </dsp:sp>
    <dsp:sp modelId="{C7DD67E1-030D-614C-97E5-094DA2057D4D}">
      <dsp:nvSpPr>
        <dsp:cNvPr id="0" name=""/>
        <dsp:cNvSpPr/>
      </dsp:nvSpPr>
      <dsp:spPr>
        <a:xfrm>
          <a:off x="0" y="4268995"/>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51344F-9EE2-D24D-A9E6-ACE8FED5D243}">
      <dsp:nvSpPr>
        <dsp:cNvPr id="0" name=""/>
        <dsp:cNvSpPr/>
      </dsp:nvSpPr>
      <dsp:spPr>
        <a:xfrm>
          <a:off x="0" y="4268995"/>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6"/>
              </a:solidFill>
            </a:rPr>
            <a:t>Golfing</a:t>
          </a:r>
          <a:endParaRPr lang="en-US" sz="2000" kern="1200" dirty="0">
            <a:solidFill>
              <a:schemeClr val="accent6"/>
            </a:solidFill>
          </a:endParaRPr>
        </a:p>
      </dsp:txBody>
      <dsp:txXfrm>
        <a:off x="0" y="4268995"/>
        <a:ext cx="3886200" cy="8532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3578C-BFBD-764D-94F4-E23F69BAA093}">
      <dsp:nvSpPr>
        <dsp:cNvPr id="0" name=""/>
        <dsp:cNvSpPr/>
      </dsp:nvSpPr>
      <dsp:spPr>
        <a:xfrm>
          <a:off x="0" y="2502"/>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32E2A3-B1E5-794D-BAE4-A53901BF873A}">
      <dsp:nvSpPr>
        <dsp:cNvPr id="0" name=""/>
        <dsp:cNvSpPr/>
      </dsp:nvSpPr>
      <dsp:spPr>
        <a:xfrm>
          <a:off x="0" y="2502"/>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chemeClr val="accent5"/>
              </a:solidFill>
            </a:rPr>
            <a:t>Visitors Disliked</a:t>
          </a:r>
        </a:p>
      </dsp:txBody>
      <dsp:txXfrm>
        <a:off x="0" y="2502"/>
        <a:ext cx="3886200" cy="853298"/>
      </dsp:txXfrm>
    </dsp:sp>
    <dsp:sp modelId="{1F217AA1-3CA6-7A42-BF59-A89F4D8B9B3A}">
      <dsp:nvSpPr>
        <dsp:cNvPr id="0" name=""/>
        <dsp:cNvSpPr/>
      </dsp:nvSpPr>
      <dsp:spPr>
        <a:xfrm>
          <a:off x="0" y="855800"/>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EBF6AF-7279-FC44-87F6-C27412FBA681}">
      <dsp:nvSpPr>
        <dsp:cNvPr id="0" name=""/>
        <dsp:cNvSpPr/>
      </dsp:nvSpPr>
      <dsp:spPr>
        <a:xfrm>
          <a:off x="0" y="855800"/>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Restaurants, bars and dining</a:t>
          </a:r>
          <a:endParaRPr lang="en-US" sz="2000" kern="1200" dirty="0">
            <a:solidFill>
              <a:schemeClr val="accent3"/>
            </a:solidFill>
          </a:endParaRPr>
        </a:p>
      </dsp:txBody>
      <dsp:txXfrm>
        <a:off x="0" y="855800"/>
        <a:ext cx="3886200" cy="853298"/>
      </dsp:txXfrm>
    </dsp:sp>
    <dsp:sp modelId="{11380707-87C0-BD49-B002-3AD14050F10B}">
      <dsp:nvSpPr>
        <dsp:cNvPr id="0" name=""/>
        <dsp:cNvSpPr/>
      </dsp:nvSpPr>
      <dsp:spPr>
        <a:xfrm>
          <a:off x="0" y="1709099"/>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F1D0A1-9CE3-2048-B94A-3C5DD2A13570}">
      <dsp:nvSpPr>
        <dsp:cNvPr id="0" name=""/>
        <dsp:cNvSpPr/>
      </dsp:nvSpPr>
      <dsp:spPr>
        <a:xfrm>
          <a:off x="0" y="1709099"/>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Lack of availability of accommodations</a:t>
          </a:r>
          <a:endParaRPr lang="en-US" sz="2000" kern="1200" dirty="0">
            <a:solidFill>
              <a:schemeClr val="accent3"/>
            </a:solidFill>
          </a:endParaRPr>
        </a:p>
      </dsp:txBody>
      <dsp:txXfrm>
        <a:off x="0" y="1709099"/>
        <a:ext cx="3886200" cy="853298"/>
      </dsp:txXfrm>
    </dsp:sp>
    <dsp:sp modelId="{9ABE9995-4CEE-6746-A0E8-29D6EC6E3BCC}">
      <dsp:nvSpPr>
        <dsp:cNvPr id="0" name=""/>
        <dsp:cNvSpPr/>
      </dsp:nvSpPr>
      <dsp:spPr>
        <a:xfrm>
          <a:off x="0" y="2562397"/>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B11DE-F7EF-FF4E-AFDD-84FA5BAD8D4F}">
      <dsp:nvSpPr>
        <dsp:cNvPr id="0" name=""/>
        <dsp:cNvSpPr/>
      </dsp:nvSpPr>
      <dsp:spPr>
        <a:xfrm>
          <a:off x="0" y="2562397"/>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Trail conditions and lack of maintenance</a:t>
          </a:r>
          <a:endParaRPr lang="en-US" sz="2000" kern="1200" dirty="0">
            <a:solidFill>
              <a:schemeClr val="accent3"/>
            </a:solidFill>
          </a:endParaRPr>
        </a:p>
      </dsp:txBody>
      <dsp:txXfrm>
        <a:off x="0" y="2562397"/>
        <a:ext cx="3886200" cy="853298"/>
      </dsp:txXfrm>
    </dsp:sp>
    <dsp:sp modelId="{2562D55B-51DA-6E47-BEC5-3EB0F3BEDC31}">
      <dsp:nvSpPr>
        <dsp:cNvPr id="0" name=""/>
        <dsp:cNvSpPr/>
      </dsp:nvSpPr>
      <dsp:spPr>
        <a:xfrm>
          <a:off x="0" y="3415695"/>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BD1DCE-71E1-0B48-887F-AB013E91C9B3}">
      <dsp:nvSpPr>
        <dsp:cNvPr id="0" name=""/>
        <dsp:cNvSpPr/>
      </dsp:nvSpPr>
      <dsp:spPr>
        <a:xfrm>
          <a:off x="0" y="3415695"/>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Situational - COVID-19 and wildfires</a:t>
          </a:r>
          <a:endParaRPr lang="en-US" sz="2000" kern="1200" dirty="0">
            <a:solidFill>
              <a:schemeClr val="accent3"/>
            </a:solidFill>
          </a:endParaRPr>
        </a:p>
      </dsp:txBody>
      <dsp:txXfrm>
        <a:off x="0" y="3415695"/>
        <a:ext cx="3886200" cy="853298"/>
      </dsp:txXfrm>
    </dsp:sp>
    <dsp:sp modelId="{F78566A7-9B0A-9041-B235-9EAFCE7D9DF8}">
      <dsp:nvSpPr>
        <dsp:cNvPr id="0" name=""/>
        <dsp:cNvSpPr/>
      </dsp:nvSpPr>
      <dsp:spPr>
        <a:xfrm>
          <a:off x="0" y="4268994"/>
          <a:ext cx="38862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BB3BE9-286C-8A48-8EF7-E0277E7402AB}">
      <dsp:nvSpPr>
        <dsp:cNvPr id="0" name=""/>
        <dsp:cNvSpPr/>
      </dsp:nvSpPr>
      <dsp:spPr>
        <a:xfrm>
          <a:off x="0" y="4268994"/>
          <a:ext cx="3886200" cy="8532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accent3"/>
              </a:solidFill>
            </a:rPr>
            <a:t>Politics</a:t>
          </a:r>
          <a:endParaRPr lang="en-US" sz="2000" kern="1200" dirty="0">
            <a:solidFill>
              <a:schemeClr val="accent3"/>
            </a:solidFill>
          </a:endParaRPr>
        </a:p>
      </dsp:txBody>
      <dsp:txXfrm>
        <a:off x="0" y="4268994"/>
        <a:ext cx="3886200" cy="8532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F00F3D-1FEE-384C-B9FE-C4910E47F8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561C35A9-1CA7-F84F-95DC-646E21261E7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93C82C5-8A35-BE4D-BEA3-30BF16C9EB6D}" type="datetimeFigureOut">
              <a:rPr lang="en-US"/>
              <a:pPr>
                <a:defRPr/>
              </a:pPr>
              <a:t>7/15/2022</a:t>
            </a:fld>
            <a:endParaRPr lang="en-US" dirty="0"/>
          </a:p>
        </p:txBody>
      </p:sp>
      <p:sp>
        <p:nvSpPr>
          <p:cNvPr id="4" name="Slide Image Placeholder 3">
            <a:extLst>
              <a:ext uri="{FF2B5EF4-FFF2-40B4-BE49-F238E27FC236}">
                <a16:creationId xmlns:a16="http://schemas.microsoft.com/office/drawing/2014/main" id="{745E146C-F547-8140-AC0B-3ADE14BCB48A}"/>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1A765C2D-013D-644E-81A8-521D09B71AF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BA623FC-DD3A-2F4A-B09F-622FA8D6E03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8C881ABB-9913-574F-8A04-584772B76D0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F93D0AEB-5E95-194E-9663-E5B60E4072D4}"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6F93CDE-9641-B84E-98BC-28411C077E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5889C164-0429-224D-89D0-46F85758EE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647602B0-5857-1049-8B89-393E2FC92D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fld id="{F2F04EA9-6C2D-074C-9AA7-9CA0F71C3B4A}" type="slidenum">
              <a:rPr lang="en-US" altLang="en-US">
                <a:latin typeface="Calibri" panose="020F0502020204030204" pitchFamily="34" charset="0"/>
              </a:rPr>
              <a:pPr/>
              <a:t>2</a:t>
            </a:fld>
            <a:endParaRPr lang="en-US" altLang="en-US" dirty="0">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33</a:t>
            </a:fld>
            <a:endParaRPr lang="en-US" altLang="en-US" dirty="0"/>
          </a:p>
        </p:txBody>
      </p:sp>
    </p:spTree>
    <p:extLst>
      <p:ext uri="{BB962C8B-B14F-4D97-AF65-F5344CB8AC3E}">
        <p14:creationId xmlns:p14="http://schemas.microsoft.com/office/powerpoint/2010/main" val="1577191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Joel Will do</a:t>
            </a:r>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3</a:t>
            </a:fld>
            <a:endParaRPr lang="en-US" altLang="en-US" dirty="0"/>
          </a:p>
        </p:txBody>
      </p:sp>
    </p:spTree>
    <p:extLst>
      <p:ext uri="{BB962C8B-B14F-4D97-AF65-F5344CB8AC3E}">
        <p14:creationId xmlns:p14="http://schemas.microsoft.com/office/powerpoint/2010/main" val="943010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4</a:t>
            </a:fld>
            <a:endParaRPr lang="en-US" altLang="en-US" dirty="0"/>
          </a:p>
        </p:txBody>
      </p:sp>
    </p:spTree>
    <p:extLst>
      <p:ext uri="{BB962C8B-B14F-4D97-AF65-F5344CB8AC3E}">
        <p14:creationId xmlns:p14="http://schemas.microsoft.com/office/powerpoint/2010/main" val="2447740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8</a:t>
            </a:fld>
            <a:endParaRPr lang="en-US" altLang="en-US" dirty="0"/>
          </a:p>
        </p:txBody>
      </p:sp>
    </p:spTree>
    <p:extLst>
      <p:ext uri="{BB962C8B-B14F-4D97-AF65-F5344CB8AC3E}">
        <p14:creationId xmlns:p14="http://schemas.microsoft.com/office/powerpoint/2010/main" val="1179493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10</a:t>
            </a:fld>
            <a:endParaRPr lang="en-US" altLang="en-US" dirty="0"/>
          </a:p>
        </p:txBody>
      </p:sp>
    </p:spTree>
    <p:extLst>
      <p:ext uri="{BB962C8B-B14F-4D97-AF65-F5344CB8AC3E}">
        <p14:creationId xmlns:p14="http://schemas.microsoft.com/office/powerpoint/2010/main" val="424552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12</a:t>
            </a:fld>
            <a:endParaRPr lang="en-US" altLang="en-US" dirty="0"/>
          </a:p>
        </p:txBody>
      </p:sp>
    </p:spTree>
    <p:extLst>
      <p:ext uri="{BB962C8B-B14F-4D97-AF65-F5344CB8AC3E}">
        <p14:creationId xmlns:p14="http://schemas.microsoft.com/office/powerpoint/2010/main" val="2049133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Low-income, racial/ethnic minorities, and disabled individuals face more barriers to spending time in the outdoors than individuals in higher-income groups. As a result, we often look to see if there are meaningful differences between how these individuals recreate, whether there are specific barriers to them accessing other services, and if there are opportunities to increase access to public recreational facilities. For this survey, there was not enough information about disabilities, or respondents racial/ethnic backgrounds, so we examined the </a:t>
            </a:r>
            <a:r>
              <a:rPr lang="en-US"/>
              <a:t>gaps only by income.</a:t>
            </a:r>
            <a:endParaRPr lang="en-US" dirty="0"/>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18</a:t>
            </a:fld>
            <a:endParaRPr lang="en-US" altLang="en-US" dirty="0"/>
          </a:p>
        </p:txBody>
      </p:sp>
    </p:spTree>
    <p:extLst>
      <p:ext uri="{BB962C8B-B14F-4D97-AF65-F5344CB8AC3E}">
        <p14:creationId xmlns:p14="http://schemas.microsoft.com/office/powerpoint/2010/main" val="2771914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20</a:t>
            </a:fld>
            <a:endParaRPr lang="en-US" altLang="en-US" dirty="0"/>
          </a:p>
        </p:txBody>
      </p:sp>
    </p:spTree>
    <p:extLst>
      <p:ext uri="{BB962C8B-B14F-4D97-AF65-F5344CB8AC3E}">
        <p14:creationId xmlns:p14="http://schemas.microsoft.com/office/powerpoint/2010/main" val="5488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3D0AEB-5E95-194E-9663-E5B60E4072D4}" type="slidenum">
              <a:rPr lang="en-US" altLang="en-US" smtClean="0"/>
              <a:pPr>
                <a:defRPr/>
              </a:pPr>
              <a:t>31</a:t>
            </a:fld>
            <a:endParaRPr lang="en-US" altLang="en-US" dirty="0"/>
          </a:p>
        </p:txBody>
      </p:sp>
    </p:spTree>
    <p:extLst>
      <p:ext uri="{BB962C8B-B14F-4D97-AF65-F5344CB8AC3E}">
        <p14:creationId xmlns:p14="http://schemas.microsoft.com/office/powerpoint/2010/main" val="3531792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6C483D-E642-E143-9DF8-DDA018AB24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70225" y="5618163"/>
            <a:ext cx="300355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bg1"/>
                </a:solidFill>
                <a:latin typeface="Trebuchet MS" panose="020B0703020202090204" pitchFamily="34" charset="0"/>
                <a:cs typeface="Gill Sans"/>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bg1"/>
                </a:solidFill>
                <a:latin typeface="Gill Sans"/>
                <a:cs typeface="Gill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01956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Header, Title,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98BCC0-E4DA-1D4A-A134-A6325EF3BB96}"/>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12" name="Picture Placeholder 2"/>
          <p:cNvSpPr>
            <a:spLocks noGrp="1"/>
          </p:cNvSpPr>
          <p:nvPr>
            <p:ph type="pic" idx="1"/>
          </p:nvPr>
        </p:nvSpPr>
        <p:spPr>
          <a:xfrm>
            <a:off x="457200" y="2021442"/>
            <a:ext cx="8229600" cy="3782458"/>
          </a:xfrm>
          <a:prstGeom prst="rect">
            <a:avLst/>
          </a:prstGeom>
        </p:spPr>
        <p:txBody>
          <a:bodyPr/>
          <a:lstStyle>
            <a:lvl1pPr marL="0" indent="0">
              <a:buNone/>
              <a:defRPr sz="3200">
                <a:latin typeface="+mn-lt"/>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3" name="Text Placeholder 3"/>
          <p:cNvSpPr>
            <a:spLocks noGrp="1"/>
          </p:cNvSpPr>
          <p:nvPr>
            <p:ph type="body" sz="half" idx="2"/>
          </p:nvPr>
        </p:nvSpPr>
        <p:spPr>
          <a:xfrm>
            <a:off x="457200" y="5985580"/>
            <a:ext cx="8229600" cy="382645"/>
          </a:xfrm>
          <a:prstGeom prst="rect">
            <a:avLst/>
          </a:prstGeom>
        </p:spPr>
        <p:txBody>
          <a:bodyPr/>
          <a:lstStyle>
            <a:lvl1pPr marL="0" indent="0">
              <a:buNone/>
              <a:defRPr sz="1400">
                <a:latin typeface="Gill Sans"/>
                <a:cs typeface="Gill San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Content Placeholder 2"/>
          <p:cNvSpPr>
            <a:spLocks noGrp="1"/>
          </p:cNvSpPr>
          <p:nvPr>
            <p:ph idx="16"/>
          </p:nvPr>
        </p:nvSpPr>
        <p:spPr>
          <a:xfrm>
            <a:off x="457200" y="1060450"/>
            <a:ext cx="8229600" cy="960991"/>
          </a:xfrm>
          <a:prstGeom prst="rect">
            <a:avLst/>
          </a:prstGeom>
        </p:spPr>
        <p:txBody>
          <a:bodyPr/>
          <a:lstStyle>
            <a:lvl1pPr marL="0" indent="0" algn="l">
              <a:buFont typeface="Wingdings" charset="2"/>
              <a:buNone/>
              <a:defRPr sz="4000" baseline="0">
                <a:latin typeface="+mn-lt"/>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p:txBody>
      </p:sp>
      <p:sp>
        <p:nvSpPr>
          <p:cNvPr id="7"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2">
            <a:extLst>
              <a:ext uri="{FF2B5EF4-FFF2-40B4-BE49-F238E27FC236}">
                <a16:creationId xmlns:a16="http://schemas.microsoft.com/office/drawing/2014/main" id="{AAFCC1AA-BBB0-5643-9326-1085E6258FC1}"/>
              </a:ext>
            </a:extLst>
          </p:cNvPr>
          <p:cNvSpPr>
            <a:spLocks noGrp="1"/>
          </p:cNvSpPr>
          <p:nvPr>
            <p:ph type="sldNum" sz="quarter" idx="17"/>
          </p:nvPr>
        </p:nvSpPr>
        <p:spPr/>
        <p:txBody>
          <a:bodyPr/>
          <a:lstStyle>
            <a:lvl1pPr>
              <a:defRPr smtClean="0"/>
            </a:lvl1pPr>
          </a:lstStyle>
          <a:p>
            <a:pPr>
              <a:defRPr/>
            </a:pPr>
            <a:fld id="{F1A0FCB2-2549-8F4D-B87A-BB139DEA53E6}" type="slidenum">
              <a:rPr lang="en-US" altLang="en-US"/>
              <a:pPr>
                <a:defRPr/>
              </a:pPr>
              <a:t>‹#›</a:t>
            </a:fld>
            <a:endParaRPr lang="en-US" altLang="en-US" dirty="0"/>
          </a:p>
        </p:txBody>
      </p:sp>
    </p:spTree>
    <p:extLst>
      <p:ext uri="{BB962C8B-B14F-4D97-AF65-F5344CB8AC3E}">
        <p14:creationId xmlns:p14="http://schemas.microsoft.com/office/powerpoint/2010/main" val="235997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238E16-FB01-1944-8764-69E9A9A50863}"/>
              </a:ext>
            </a:extLst>
          </p:cNvPr>
          <p:cNvSpPr/>
          <p:nvPr/>
        </p:nvSpPr>
        <p:spPr>
          <a:xfrm>
            <a:off x="0" y="0"/>
            <a:ext cx="9144000" cy="1163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6" name="Subtitle 2"/>
          <p:cNvSpPr>
            <a:spLocks noGrp="1"/>
          </p:cNvSpPr>
          <p:nvPr>
            <p:ph type="subTitle" idx="13"/>
          </p:nvPr>
        </p:nvSpPr>
        <p:spPr>
          <a:xfrm>
            <a:off x="457200" y="47982"/>
            <a:ext cx="8229600" cy="1115800"/>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6">
            <a:extLst>
              <a:ext uri="{FF2B5EF4-FFF2-40B4-BE49-F238E27FC236}">
                <a16:creationId xmlns:a16="http://schemas.microsoft.com/office/drawing/2014/main" id="{A6EAC6E7-6219-1146-8A82-3D41467AA130}"/>
              </a:ext>
            </a:extLst>
          </p:cNvPr>
          <p:cNvSpPr>
            <a:spLocks noGrp="1"/>
          </p:cNvSpPr>
          <p:nvPr>
            <p:ph type="sldNum" sz="quarter" idx="14"/>
          </p:nvPr>
        </p:nvSpPr>
        <p:spPr/>
        <p:txBody>
          <a:bodyPr/>
          <a:lstStyle>
            <a:lvl1pPr>
              <a:defRPr smtClean="0"/>
            </a:lvl1pPr>
          </a:lstStyle>
          <a:p>
            <a:pPr>
              <a:defRPr/>
            </a:pPr>
            <a:fld id="{AF7E7C67-B737-B04B-ABF6-425C9109193D}" type="slidenum">
              <a:rPr lang="en-US" altLang="en-US"/>
              <a:pPr>
                <a:defRPr/>
              </a:pPr>
              <a:t>‹#›</a:t>
            </a:fld>
            <a:endParaRPr lang="en-US" altLang="en-US" dirty="0"/>
          </a:p>
        </p:txBody>
      </p:sp>
    </p:spTree>
    <p:extLst>
      <p:ext uri="{BB962C8B-B14F-4D97-AF65-F5344CB8AC3E}">
        <p14:creationId xmlns:p14="http://schemas.microsoft.com/office/powerpoint/2010/main" val="2572916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457200"/>
            <a:ext cx="8229600" cy="5346700"/>
          </a:xfrm>
          <a:prstGeom prst="rect">
            <a:avLst/>
          </a:prstGeom>
        </p:spPr>
        <p:txBody>
          <a:bodyPr/>
          <a:lstStyle>
            <a:lvl1pPr marL="0" indent="0">
              <a:buNone/>
              <a:defRPr sz="3200">
                <a:latin typeface="+mn-lt"/>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457200" y="6010276"/>
            <a:ext cx="8229600" cy="357949"/>
          </a:xfrm>
          <a:prstGeom prst="rect">
            <a:avLst/>
          </a:prstGeom>
        </p:spPr>
        <p:txBody>
          <a:bodyPr/>
          <a:lstStyle>
            <a:lvl1pPr marL="0" indent="0">
              <a:buNone/>
              <a:defRPr sz="1400">
                <a:latin typeface="Gill Sans"/>
                <a:cs typeface="Gill San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2">
            <a:extLst>
              <a:ext uri="{FF2B5EF4-FFF2-40B4-BE49-F238E27FC236}">
                <a16:creationId xmlns:a16="http://schemas.microsoft.com/office/drawing/2014/main" id="{AF600937-9131-0346-9FC9-A005BB3E9A7A}"/>
              </a:ext>
            </a:extLst>
          </p:cNvPr>
          <p:cNvSpPr>
            <a:spLocks noGrp="1"/>
          </p:cNvSpPr>
          <p:nvPr>
            <p:ph type="sldNum" sz="quarter" idx="10"/>
          </p:nvPr>
        </p:nvSpPr>
        <p:spPr/>
        <p:txBody>
          <a:bodyPr/>
          <a:lstStyle>
            <a:lvl1pPr>
              <a:defRPr/>
            </a:lvl1pPr>
          </a:lstStyle>
          <a:p>
            <a:pPr>
              <a:defRPr/>
            </a:pPr>
            <a:fld id="{9B3A7E20-33B3-6743-8669-5D8037006D33}" type="slidenum">
              <a:rPr lang="en-US" altLang="en-US"/>
              <a:pPr>
                <a:defRPr/>
              </a:pPr>
              <a:t>‹#›</a:t>
            </a:fld>
            <a:endParaRPr lang="en-US" altLang="en-US" dirty="0"/>
          </a:p>
        </p:txBody>
      </p:sp>
    </p:spTree>
    <p:extLst>
      <p:ext uri="{BB962C8B-B14F-4D97-AF65-F5344CB8AC3E}">
        <p14:creationId xmlns:p14="http://schemas.microsoft.com/office/powerpoint/2010/main" val="2635693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Page">
    <p:spTree>
      <p:nvGrpSpPr>
        <p:cNvPr id="1" name=""/>
        <p:cNvGrpSpPr/>
        <p:nvPr/>
      </p:nvGrpSpPr>
      <p:grpSpPr>
        <a:xfrm>
          <a:off x="0" y="0"/>
          <a:ext cx="0" cy="0"/>
          <a:chOff x="0" y="0"/>
          <a:chExt cx="0" cy="0"/>
        </a:xfrm>
      </p:grpSpPr>
      <p:pic>
        <p:nvPicPr>
          <p:cNvPr id="2" name="Picture 3" descr="EcoNW Logo-01.eps">
            <a:extLst>
              <a:ext uri="{FF2B5EF4-FFF2-40B4-BE49-F238E27FC236}">
                <a16:creationId xmlns:a16="http://schemas.microsoft.com/office/drawing/2014/main" id="{1E184F8A-FB1B-E140-A33E-37C281F2FB90}"/>
              </a:ext>
            </a:extLst>
          </p:cNvPr>
          <p:cNvPicPr>
            <a:picLocks noChangeAspect="1" noChangeArrowheads="1"/>
          </p:cNvPicPr>
          <p:nvPr/>
        </p:nvPicPr>
        <p:blipFill>
          <a:blip r:embed="rId2">
            <a:extLst>
              <a:ext uri="{28A0092B-C50C-407E-A947-70E740481C1C}">
                <a14:useLocalDpi xmlns:a14="http://schemas.microsoft.com/office/drawing/2010/main"/>
              </a:ext>
            </a:extLst>
          </a:blip>
          <a:srcRect t="29044" b="28178"/>
          <a:stretch>
            <a:fillRect/>
          </a:stretch>
        </p:blipFill>
        <p:spPr bwMode="auto">
          <a:xfrm>
            <a:off x="1936750" y="2530475"/>
            <a:ext cx="5595938"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804C4741-5961-7A47-AAB6-7A0038CE8C9A}"/>
              </a:ext>
            </a:extLst>
          </p:cNvPr>
          <p:cNvPicPr>
            <a:picLocks noChangeAspect="1" noChangeArrowheads="1"/>
          </p:cNvPicPr>
          <p:nvPr/>
        </p:nvPicPr>
        <p:blipFill>
          <a:blip r:embed="rId3">
            <a:extLst>
              <a:ext uri="{28A0092B-C50C-407E-A947-70E740481C1C}">
                <a14:useLocalDpi xmlns:a14="http://schemas.microsoft.com/office/drawing/2010/main"/>
              </a:ext>
            </a:extLst>
          </a:blip>
          <a:srcRect b="19429"/>
          <a:stretch>
            <a:fillRect/>
          </a:stretch>
        </p:blipFill>
        <p:spPr bwMode="auto">
          <a:xfrm>
            <a:off x="330200" y="4025900"/>
            <a:ext cx="8526463"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DA691FBB-89DF-8248-AD42-D96FDF3727E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3875" y="4310063"/>
            <a:ext cx="1785938"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2144C680-F388-DE47-A71F-514CB8127DCA}"/>
              </a:ext>
            </a:extLst>
          </p:cNvPr>
          <p:cNvSpPr txBox="1">
            <a:spLocks noChangeArrowheads="1"/>
          </p:cNvSpPr>
          <p:nvPr/>
        </p:nvSpPr>
        <p:spPr bwMode="auto">
          <a:xfrm>
            <a:off x="523875" y="6015038"/>
            <a:ext cx="178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ctr"/>
            <a:r>
              <a:rPr lang="en-US" altLang="en-US" sz="1200" dirty="0">
                <a:solidFill>
                  <a:srgbClr val="595959"/>
                </a:solidFill>
                <a:latin typeface="Gill Sans Light" panose="020B0302020104020203" pitchFamily="34" charset="-79"/>
                <a:cs typeface="Gill Sans Light" panose="020B0302020104020203" pitchFamily="34" charset="-79"/>
              </a:rPr>
              <a:t>Los Angeles</a:t>
            </a:r>
          </a:p>
        </p:txBody>
      </p:sp>
      <p:sp>
        <p:nvSpPr>
          <p:cNvPr id="6" name="TextBox 7">
            <a:extLst>
              <a:ext uri="{FF2B5EF4-FFF2-40B4-BE49-F238E27FC236}">
                <a16:creationId xmlns:a16="http://schemas.microsoft.com/office/drawing/2014/main" id="{20504301-8CBC-B846-B2EB-6FDEE73C85A1}"/>
              </a:ext>
            </a:extLst>
          </p:cNvPr>
          <p:cNvSpPr txBox="1">
            <a:spLocks noChangeArrowheads="1"/>
          </p:cNvSpPr>
          <p:nvPr/>
        </p:nvSpPr>
        <p:spPr bwMode="auto">
          <a:xfrm>
            <a:off x="2636838" y="6015038"/>
            <a:ext cx="178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ctr"/>
            <a:r>
              <a:rPr lang="en-US" altLang="en-US" sz="1200" dirty="0">
                <a:solidFill>
                  <a:srgbClr val="595959"/>
                </a:solidFill>
                <a:latin typeface="Gill Sans Light" panose="020B0302020104020203" pitchFamily="34" charset="-79"/>
                <a:cs typeface="Gill Sans Light" panose="020B0302020104020203" pitchFamily="34" charset="-79"/>
              </a:rPr>
              <a:t>Portland</a:t>
            </a:r>
          </a:p>
        </p:txBody>
      </p:sp>
      <p:sp>
        <p:nvSpPr>
          <p:cNvPr id="7" name="TextBox 8">
            <a:extLst>
              <a:ext uri="{FF2B5EF4-FFF2-40B4-BE49-F238E27FC236}">
                <a16:creationId xmlns:a16="http://schemas.microsoft.com/office/drawing/2014/main" id="{94080B0C-85BD-874E-96B2-A36C4BDE6164}"/>
              </a:ext>
            </a:extLst>
          </p:cNvPr>
          <p:cNvSpPr txBox="1">
            <a:spLocks noChangeArrowheads="1"/>
          </p:cNvSpPr>
          <p:nvPr/>
        </p:nvSpPr>
        <p:spPr bwMode="auto">
          <a:xfrm>
            <a:off x="4740275" y="6015038"/>
            <a:ext cx="178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ctr"/>
            <a:r>
              <a:rPr lang="en-US" altLang="en-US" sz="1200" dirty="0">
                <a:solidFill>
                  <a:srgbClr val="595959"/>
                </a:solidFill>
                <a:latin typeface="Gill Sans Light" panose="020B0302020104020203" pitchFamily="34" charset="-79"/>
                <a:cs typeface="Gill Sans Light" panose="020B0302020104020203" pitchFamily="34" charset="-79"/>
              </a:rPr>
              <a:t>Seattle</a:t>
            </a:r>
          </a:p>
        </p:txBody>
      </p:sp>
      <p:sp>
        <p:nvSpPr>
          <p:cNvPr id="8" name="TextBox 9">
            <a:extLst>
              <a:ext uri="{FF2B5EF4-FFF2-40B4-BE49-F238E27FC236}">
                <a16:creationId xmlns:a16="http://schemas.microsoft.com/office/drawing/2014/main" id="{13DC9D1A-8E45-4A46-B826-2D176C3BB262}"/>
              </a:ext>
            </a:extLst>
          </p:cNvPr>
          <p:cNvSpPr txBox="1">
            <a:spLocks noChangeArrowheads="1"/>
          </p:cNvSpPr>
          <p:nvPr/>
        </p:nvSpPr>
        <p:spPr bwMode="auto">
          <a:xfrm>
            <a:off x="6853238" y="6015038"/>
            <a:ext cx="178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ctr"/>
            <a:r>
              <a:rPr lang="en-US" altLang="en-US" sz="1200" dirty="0">
                <a:solidFill>
                  <a:srgbClr val="595959"/>
                </a:solidFill>
                <a:latin typeface="Gill Sans Light" panose="020B0302020104020203" pitchFamily="34" charset="-79"/>
                <a:cs typeface="Gill Sans Light" panose="020B0302020104020203" pitchFamily="34" charset="-79"/>
              </a:rPr>
              <a:t>Boise</a:t>
            </a:r>
          </a:p>
        </p:txBody>
      </p:sp>
    </p:spTree>
    <p:extLst>
      <p:ext uri="{BB962C8B-B14F-4D97-AF65-F5344CB8AC3E}">
        <p14:creationId xmlns:p14="http://schemas.microsoft.com/office/powerpoint/2010/main" val="95087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30F64B-F3FE-6547-9F50-339A61E0A8BB}"/>
              </a:ext>
            </a:extLst>
          </p:cNvPr>
          <p:cNvSpPr/>
          <p:nvPr/>
        </p:nvSpPr>
        <p:spPr>
          <a:xfrm>
            <a:off x="0" y="3638550"/>
            <a:ext cx="9144000" cy="1803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pic>
        <p:nvPicPr>
          <p:cNvPr id="5" name="Picture 4" descr="ECO Logo 2012.pdf">
            <a:extLst>
              <a:ext uri="{FF2B5EF4-FFF2-40B4-BE49-F238E27FC236}">
                <a16:creationId xmlns:a16="http://schemas.microsoft.com/office/drawing/2014/main" id="{48E0D9DC-290E-064A-871E-D67C4D3F0E4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1800" y="5676900"/>
            <a:ext cx="31448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2"/>
          <p:cNvSpPr>
            <a:spLocks noGrp="1"/>
          </p:cNvSpPr>
          <p:nvPr>
            <p:ph type="pic" idx="14"/>
          </p:nvPr>
        </p:nvSpPr>
        <p:spPr>
          <a:xfrm>
            <a:off x="0" y="0"/>
            <a:ext cx="9144000" cy="3638017"/>
          </a:xfrm>
          <a:prstGeom prst="rect">
            <a:avLst/>
          </a:prstGeom>
        </p:spPr>
        <p:txBody>
          <a:bodyPr/>
          <a:lstStyle>
            <a:lvl1pPr marL="0" indent="0" algn="ctr">
              <a:buNone/>
              <a:defRPr sz="3200">
                <a:latin typeface="Gill Sans"/>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5" name="Text Placeholder 14"/>
          <p:cNvSpPr>
            <a:spLocks noGrp="1"/>
          </p:cNvSpPr>
          <p:nvPr>
            <p:ph type="body" sz="quarter" idx="15"/>
          </p:nvPr>
        </p:nvSpPr>
        <p:spPr>
          <a:xfrm>
            <a:off x="457200" y="3853921"/>
            <a:ext cx="8229600" cy="1587498"/>
          </a:xfrm>
          <a:prstGeom prst="rect">
            <a:avLst/>
          </a:prstGeom>
        </p:spPr>
        <p:txBody>
          <a:bodyPr vert="horz"/>
          <a:lstStyle>
            <a:lvl1pPr marL="0" indent="0" algn="r">
              <a:buFontTx/>
              <a:buNone/>
              <a:defRPr sz="3600" b="0" i="0" baseline="0">
                <a:solidFill>
                  <a:schemeClr val="bg1"/>
                </a:solidFill>
                <a:latin typeface="Trebuchet MS" panose="020B0703020202090204" pitchFamily="34" charset="0"/>
                <a:cs typeface="Gill Sans Light"/>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62130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lternate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4DAF906-0B74-9849-942A-D469FDED819D}"/>
              </a:ext>
            </a:extLst>
          </p:cNvPr>
          <p:cNvSpPr/>
          <p:nvPr/>
        </p:nvSpPr>
        <p:spPr>
          <a:xfrm>
            <a:off x="0" y="3638550"/>
            <a:ext cx="9144000" cy="1803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15" name="Text Placeholder 14"/>
          <p:cNvSpPr>
            <a:spLocks noGrp="1"/>
          </p:cNvSpPr>
          <p:nvPr>
            <p:ph type="body" sz="quarter" idx="15"/>
          </p:nvPr>
        </p:nvSpPr>
        <p:spPr>
          <a:xfrm>
            <a:off x="457200" y="3853921"/>
            <a:ext cx="8229600" cy="1587498"/>
          </a:xfrm>
          <a:prstGeom prst="rect">
            <a:avLst/>
          </a:prstGeom>
        </p:spPr>
        <p:txBody>
          <a:bodyPr vert="horz"/>
          <a:lstStyle>
            <a:lvl1pPr marL="0" indent="0" algn="r">
              <a:buFontTx/>
              <a:buNone/>
              <a:defRPr sz="4000" b="0" i="0" baseline="0">
                <a:solidFill>
                  <a:schemeClr val="bg1"/>
                </a:solidFill>
                <a:latin typeface="Trebuchet MS" panose="020B0703020202090204" pitchFamily="34" charset="0"/>
                <a:cs typeface="Gill Sans Light"/>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1D6008D8-EC31-654A-9510-B120CE076EEF}"/>
              </a:ext>
            </a:extLst>
          </p:cNvPr>
          <p:cNvSpPr>
            <a:spLocks noGrp="1"/>
          </p:cNvSpPr>
          <p:nvPr>
            <p:ph type="sldNum" sz="quarter" idx="16"/>
          </p:nvPr>
        </p:nvSpPr>
        <p:spPr/>
        <p:txBody>
          <a:bodyPr/>
          <a:lstStyle>
            <a:lvl1pPr>
              <a:defRPr smtClean="0"/>
            </a:lvl1pPr>
          </a:lstStyle>
          <a:p>
            <a:pPr>
              <a:defRPr/>
            </a:pPr>
            <a:fld id="{21E821E7-641C-6549-972F-E64E5A1ADC1B}" type="slidenum">
              <a:rPr lang="en-US" altLang="en-US"/>
              <a:pPr>
                <a:defRPr/>
              </a:pPr>
              <a:t>‹#›</a:t>
            </a:fld>
            <a:endParaRPr lang="en-US" altLang="en-US" dirty="0"/>
          </a:p>
        </p:txBody>
      </p:sp>
    </p:spTree>
    <p:extLst>
      <p:ext uri="{BB962C8B-B14F-4D97-AF65-F5344CB8AC3E}">
        <p14:creationId xmlns:p14="http://schemas.microsoft.com/office/powerpoint/2010/main" val="1887651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lternate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3288A4-11A0-E143-9B61-E2CB8D0BCF32}"/>
              </a:ext>
            </a:extLst>
          </p:cNvPr>
          <p:cNvSpPr/>
          <p:nvPr/>
        </p:nvSpPr>
        <p:spPr>
          <a:xfrm>
            <a:off x="0" y="3638550"/>
            <a:ext cx="9144000" cy="1803400"/>
          </a:xfrm>
          <a:prstGeom prst="rect">
            <a:avLst/>
          </a:prstGeom>
          <a:solidFill>
            <a:srgbClr val="3434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15" name="Text Placeholder 14"/>
          <p:cNvSpPr>
            <a:spLocks noGrp="1"/>
          </p:cNvSpPr>
          <p:nvPr>
            <p:ph type="body" sz="quarter" idx="15"/>
          </p:nvPr>
        </p:nvSpPr>
        <p:spPr>
          <a:xfrm>
            <a:off x="457200" y="3853921"/>
            <a:ext cx="8229600" cy="1587498"/>
          </a:xfrm>
          <a:prstGeom prst="rect">
            <a:avLst/>
          </a:prstGeom>
        </p:spPr>
        <p:txBody>
          <a:bodyPr vert="horz"/>
          <a:lstStyle>
            <a:lvl1pPr marL="0" indent="0" algn="r">
              <a:buFontTx/>
              <a:buNone/>
              <a:defRPr sz="4000" b="0" i="0" baseline="0">
                <a:solidFill>
                  <a:schemeClr val="bg1"/>
                </a:solidFill>
                <a:latin typeface="Trebuchet MS" panose="020B0703020202090204" pitchFamily="34" charset="0"/>
                <a:cs typeface="Gill Sans Light"/>
              </a:defRPr>
            </a:lvl1pPr>
          </a:lstStyle>
          <a:p>
            <a:pPr lvl="0"/>
            <a:r>
              <a:rPr lang="en-US"/>
              <a:t>Click to edit Master text styles</a:t>
            </a:r>
          </a:p>
        </p:txBody>
      </p:sp>
      <p:sp>
        <p:nvSpPr>
          <p:cNvPr id="5" name="Picture Placeholder 2"/>
          <p:cNvSpPr>
            <a:spLocks noGrp="1"/>
          </p:cNvSpPr>
          <p:nvPr>
            <p:ph type="pic" idx="14"/>
          </p:nvPr>
        </p:nvSpPr>
        <p:spPr>
          <a:xfrm>
            <a:off x="0" y="0"/>
            <a:ext cx="9144000" cy="3638017"/>
          </a:xfrm>
          <a:prstGeom prst="rect">
            <a:avLst/>
          </a:prstGeom>
        </p:spPr>
        <p:txBody>
          <a:bodyPr/>
          <a:lstStyle>
            <a:lvl1pPr marL="0" indent="0" algn="ctr">
              <a:buNone/>
              <a:defRPr sz="3200">
                <a:latin typeface="Gill Sans"/>
                <a:cs typeface="Gill San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Slide Number Placeholder 3">
            <a:extLst>
              <a:ext uri="{FF2B5EF4-FFF2-40B4-BE49-F238E27FC236}">
                <a16:creationId xmlns:a16="http://schemas.microsoft.com/office/drawing/2014/main" id="{AD873E24-4E50-044F-8A21-443208083027}"/>
              </a:ext>
            </a:extLst>
          </p:cNvPr>
          <p:cNvSpPr>
            <a:spLocks noGrp="1"/>
          </p:cNvSpPr>
          <p:nvPr>
            <p:ph type="sldNum" sz="quarter" idx="16"/>
          </p:nvPr>
        </p:nvSpPr>
        <p:spPr/>
        <p:txBody>
          <a:bodyPr/>
          <a:lstStyle>
            <a:lvl1pPr>
              <a:defRPr smtClean="0"/>
            </a:lvl1pPr>
          </a:lstStyle>
          <a:p>
            <a:pPr>
              <a:defRPr/>
            </a:pPr>
            <a:fld id="{826D7B8A-402B-6C4D-BF03-35FC0B5D9596}" type="slidenum">
              <a:rPr lang="en-US" altLang="en-US"/>
              <a:pPr>
                <a:defRPr/>
              </a:pPr>
              <a:t>‹#›</a:t>
            </a:fld>
            <a:endParaRPr lang="en-US" altLang="en-US" dirty="0"/>
          </a:p>
        </p:txBody>
      </p:sp>
    </p:spTree>
    <p:extLst>
      <p:ext uri="{BB962C8B-B14F-4D97-AF65-F5344CB8AC3E}">
        <p14:creationId xmlns:p14="http://schemas.microsoft.com/office/powerpoint/2010/main" val="161409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50B0A2-532B-6349-9FE0-5CD243A637C4}"/>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8"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3">
            <a:extLst>
              <a:ext uri="{FF2B5EF4-FFF2-40B4-BE49-F238E27FC236}">
                <a16:creationId xmlns:a16="http://schemas.microsoft.com/office/drawing/2014/main" id="{B0F46A50-369D-CC4F-84E4-467BA5E93D30}"/>
              </a:ext>
            </a:extLst>
          </p:cNvPr>
          <p:cNvSpPr>
            <a:spLocks noGrp="1"/>
          </p:cNvSpPr>
          <p:nvPr>
            <p:ph type="sldNum" sz="quarter" idx="14"/>
          </p:nvPr>
        </p:nvSpPr>
        <p:spPr/>
        <p:txBody>
          <a:bodyPr/>
          <a:lstStyle>
            <a:lvl1pPr>
              <a:defRPr smtClean="0"/>
            </a:lvl1pPr>
          </a:lstStyle>
          <a:p>
            <a:pPr>
              <a:defRPr/>
            </a:pPr>
            <a:fld id="{C3EF09C3-9DCB-0747-8109-F6A35154FC6E}" type="slidenum">
              <a:rPr lang="en-US" altLang="en-US"/>
              <a:pPr>
                <a:defRPr/>
              </a:pPr>
              <a:t>‹#›</a:t>
            </a:fld>
            <a:endParaRPr lang="en-US" altLang="en-US" dirty="0"/>
          </a:p>
        </p:txBody>
      </p:sp>
    </p:spTree>
    <p:extLst>
      <p:ext uri="{BB962C8B-B14F-4D97-AF65-F5344CB8AC3E}">
        <p14:creationId xmlns:p14="http://schemas.microsoft.com/office/powerpoint/2010/main" val="648549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785E9C-F252-F548-8F57-A3A8761BDC9C}"/>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6" name="Content Placeholder 2"/>
          <p:cNvSpPr>
            <a:spLocks noGrp="1"/>
          </p:cNvSpPr>
          <p:nvPr>
            <p:ph idx="10"/>
          </p:nvPr>
        </p:nvSpPr>
        <p:spPr>
          <a:xfrm>
            <a:off x="457199" y="1068779"/>
            <a:ext cx="8229601" cy="5258467"/>
          </a:xfrm>
          <a:prstGeom prst="rect">
            <a:avLst/>
          </a:prstGeom>
        </p:spPr>
        <p:txBody>
          <a:bodyPr/>
          <a:lstStyle>
            <a:lvl1pPr marL="342900" indent="-342900">
              <a:buFont typeface="Wingdings" charset="2"/>
              <a:buChar char="§"/>
              <a:defRPr>
                <a:latin typeface="Franklin Gothic Book" panose="020B0503020102020204" pitchFamily="34" charset="0"/>
                <a:cs typeface="Gill Sans"/>
              </a:defRPr>
            </a:lvl1pPr>
            <a:lvl2pPr marL="971550" indent="-514350">
              <a:buClr>
                <a:schemeClr val="tx1">
                  <a:lumMod val="65000"/>
                  <a:lumOff val="35000"/>
                </a:schemeClr>
              </a:buClr>
              <a:buSzPct val="80000"/>
              <a:buFont typeface="Wingdings" charset="2"/>
              <a:buChar char="§"/>
              <a:defRPr>
                <a:latin typeface="Franklin Gothic Book" panose="020B0503020102020204" pitchFamily="34" charset="0"/>
                <a:cs typeface="Gill Sans"/>
              </a:defRPr>
            </a:lvl2pPr>
            <a:lvl3pPr marL="1257300" indent="-342900">
              <a:buClr>
                <a:schemeClr val="bg1">
                  <a:lumMod val="65000"/>
                </a:schemeClr>
              </a:buClr>
              <a:buSzPct val="80000"/>
              <a:buFont typeface="Wingdings" charset="2"/>
              <a:buChar char="§"/>
              <a:defRPr>
                <a:latin typeface="Franklin Gothic Book" panose="020B0503020102020204" pitchFamily="34" charset="0"/>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Slide Number Placeholder 4">
            <a:extLst>
              <a:ext uri="{FF2B5EF4-FFF2-40B4-BE49-F238E27FC236}">
                <a16:creationId xmlns:a16="http://schemas.microsoft.com/office/drawing/2014/main" id="{2F2F6963-218B-B543-B782-8570D9286569}"/>
              </a:ext>
            </a:extLst>
          </p:cNvPr>
          <p:cNvSpPr>
            <a:spLocks noGrp="1"/>
          </p:cNvSpPr>
          <p:nvPr>
            <p:ph type="sldNum" sz="quarter" idx="14"/>
          </p:nvPr>
        </p:nvSpPr>
        <p:spPr/>
        <p:txBody>
          <a:bodyPr/>
          <a:lstStyle>
            <a:lvl1pPr>
              <a:defRPr smtClean="0"/>
            </a:lvl1pPr>
          </a:lstStyle>
          <a:p>
            <a:pPr>
              <a:defRPr/>
            </a:pPr>
            <a:fld id="{9813EC25-B425-0045-8CB4-5DB1F8F2FBDC}" type="slidenum">
              <a:rPr lang="en-US" altLang="en-US"/>
              <a:pPr>
                <a:defRPr/>
              </a:pPr>
              <a:t>‹#›</a:t>
            </a:fld>
            <a:endParaRPr lang="en-US" altLang="en-US" dirty="0"/>
          </a:p>
        </p:txBody>
      </p:sp>
    </p:spTree>
    <p:extLst>
      <p:ext uri="{BB962C8B-B14F-4D97-AF65-F5344CB8AC3E}">
        <p14:creationId xmlns:p14="http://schemas.microsoft.com/office/powerpoint/2010/main" val="137557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with Title and Bulle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0E20C1-21E9-E94B-B178-15C9C19D656E}"/>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3" name="Content Placeholder 2"/>
          <p:cNvSpPr>
            <a:spLocks noGrp="1"/>
          </p:cNvSpPr>
          <p:nvPr>
            <p:ph idx="1"/>
          </p:nvPr>
        </p:nvSpPr>
        <p:spPr>
          <a:xfrm>
            <a:off x="457200" y="1060450"/>
            <a:ext cx="8229600" cy="1029331"/>
          </a:xfrm>
          <a:prstGeom prst="rect">
            <a:avLst/>
          </a:prstGeom>
        </p:spPr>
        <p:txBody>
          <a:bodyPr/>
          <a:lstStyle>
            <a:lvl1pPr marL="0" indent="0" algn="l">
              <a:buFont typeface="Wingdings" charset="2"/>
              <a:buNone/>
              <a:defRPr sz="4000" baseline="0">
                <a:latin typeface="+mj-lt"/>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p:txBody>
      </p:sp>
      <p:sp>
        <p:nvSpPr>
          <p:cNvPr id="6" name="Content Placeholder 2"/>
          <p:cNvSpPr>
            <a:spLocks noGrp="1"/>
          </p:cNvSpPr>
          <p:nvPr>
            <p:ph idx="10"/>
          </p:nvPr>
        </p:nvSpPr>
        <p:spPr>
          <a:xfrm>
            <a:off x="457199" y="2089781"/>
            <a:ext cx="8229601" cy="4237465"/>
          </a:xfrm>
          <a:prstGeom prst="rect">
            <a:avLst/>
          </a:prstGeom>
        </p:spPr>
        <p:txBody>
          <a:bodyPr/>
          <a:lstStyle>
            <a:lvl1pPr marL="342900" indent="-342900">
              <a:buFont typeface="Wingdings" charset="2"/>
              <a:buChar char="§"/>
              <a:defRPr>
                <a:latin typeface="+mn-lt"/>
                <a:cs typeface="Gill Sans"/>
              </a:defRPr>
            </a:lvl1pPr>
            <a:lvl2pPr marL="971550" indent="-514350">
              <a:buClr>
                <a:schemeClr val="tx1">
                  <a:lumMod val="65000"/>
                  <a:lumOff val="35000"/>
                </a:schemeClr>
              </a:buClr>
              <a:buSzPct val="80000"/>
              <a:buFont typeface="Wingdings" charset="2"/>
              <a:buChar char="§"/>
              <a:defRPr>
                <a:latin typeface="+mn-lt"/>
                <a:cs typeface="Gill Sans"/>
              </a:defRPr>
            </a:lvl2pPr>
            <a:lvl3pPr marL="1257300" indent="-342900">
              <a:buClr>
                <a:schemeClr val="bg1">
                  <a:lumMod val="65000"/>
                </a:schemeClr>
              </a:buClr>
              <a:buSzPct val="80000"/>
              <a:buFont typeface="Wingdings" charset="2"/>
              <a:buChar char="§"/>
              <a:defRPr>
                <a:latin typeface="+mn-lt"/>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4">
            <a:extLst>
              <a:ext uri="{FF2B5EF4-FFF2-40B4-BE49-F238E27FC236}">
                <a16:creationId xmlns:a16="http://schemas.microsoft.com/office/drawing/2014/main" id="{ADE8D2FA-29DC-BD48-BFF8-2D4AD4D5CDE5}"/>
              </a:ext>
            </a:extLst>
          </p:cNvPr>
          <p:cNvSpPr>
            <a:spLocks noGrp="1"/>
          </p:cNvSpPr>
          <p:nvPr>
            <p:ph type="sldNum" sz="quarter" idx="14"/>
          </p:nvPr>
        </p:nvSpPr>
        <p:spPr/>
        <p:txBody>
          <a:bodyPr/>
          <a:lstStyle>
            <a:lvl1pPr>
              <a:defRPr smtClean="0"/>
            </a:lvl1pPr>
          </a:lstStyle>
          <a:p>
            <a:pPr>
              <a:defRPr/>
            </a:pPr>
            <a:fld id="{372FCEB2-EB2C-B542-A737-DC2800A37E2B}" type="slidenum">
              <a:rPr lang="en-US" altLang="en-US"/>
              <a:pPr>
                <a:defRPr/>
              </a:pPr>
              <a:t>‹#›</a:t>
            </a:fld>
            <a:endParaRPr lang="en-US" altLang="en-US" dirty="0"/>
          </a:p>
        </p:txBody>
      </p:sp>
    </p:spTree>
    <p:extLst>
      <p:ext uri="{BB962C8B-B14F-4D97-AF65-F5344CB8AC3E}">
        <p14:creationId xmlns:p14="http://schemas.microsoft.com/office/powerpoint/2010/main" val="3622582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ullets, Phot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34F939-EA3A-244B-8FC5-9E461A39B9F7}"/>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9" name="Content Placeholder 2"/>
          <p:cNvSpPr>
            <a:spLocks noGrp="1"/>
          </p:cNvSpPr>
          <p:nvPr>
            <p:ph idx="1"/>
          </p:nvPr>
        </p:nvSpPr>
        <p:spPr>
          <a:xfrm>
            <a:off x="457200" y="2089781"/>
            <a:ext cx="3886200" cy="4184020"/>
          </a:xfrm>
          <a:prstGeom prst="rect">
            <a:avLst/>
          </a:prstGeom>
        </p:spPr>
        <p:txBody>
          <a:bodyPr/>
          <a:lstStyle>
            <a:lvl1pPr marL="342900" indent="-342900">
              <a:buFont typeface="Wingdings" charset="2"/>
              <a:buChar char="§"/>
              <a:defRPr>
                <a:latin typeface="+mn-lt"/>
                <a:cs typeface="Gill Sans"/>
              </a:defRPr>
            </a:lvl1pPr>
            <a:lvl2pPr marL="971550" indent="-514350">
              <a:buClr>
                <a:schemeClr val="tx1">
                  <a:lumMod val="65000"/>
                  <a:lumOff val="35000"/>
                </a:schemeClr>
              </a:buClr>
              <a:buSzPct val="80000"/>
              <a:buFont typeface="Wingdings" charset="2"/>
              <a:buChar char="§"/>
              <a:defRPr>
                <a:latin typeface="+mn-lt"/>
                <a:cs typeface="Gill Sans"/>
              </a:defRPr>
            </a:lvl2pPr>
            <a:lvl3pPr marL="1257300" indent="-342900">
              <a:buClr>
                <a:schemeClr val="bg1">
                  <a:lumMod val="65000"/>
                </a:schemeClr>
              </a:buClr>
              <a:buSzPct val="80000"/>
              <a:buFont typeface="Wingdings" charset="2"/>
              <a:buChar char="§"/>
              <a:defRPr>
                <a:latin typeface="+mn-lt"/>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10" name="Picture Placeholder 2"/>
          <p:cNvSpPr>
            <a:spLocks noGrp="1"/>
          </p:cNvSpPr>
          <p:nvPr>
            <p:ph type="pic" idx="14"/>
          </p:nvPr>
        </p:nvSpPr>
        <p:spPr>
          <a:xfrm>
            <a:off x="4889500" y="2089779"/>
            <a:ext cx="3797300" cy="2017893"/>
          </a:xfrm>
          <a:prstGeom prst="rect">
            <a:avLst/>
          </a:prstGeom>
        </p:spPr>
        <p:txBody>
          <a:bodyPr/>
          <a:lstStyle>
            <a:lvl1pPr marL="0" indent="0">
              <a:buNone/>
              <a:defRPr sz="3200" b="0" i="0">
                <a:latin typeface="Franklin Gothic Book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1" name="Picture Placeholder 2"/>
          <p:cNvSpPr>
            <a:spLocks noGrp="1"/>
          </p:cNvSpPr>
          <p:nvPr>
            <p:ph type="pic" idx="15"/>
          </p:nvPr>
        </p:nvSpPr>
        <p:spPr>
          <a:xfrm>
            <a:off x="4889500" y="4302042"/>
            <a:ext cx="3797300" cy="1971759"/>
          </a:xfrm>
          <a:prstGeom prst="rect">
            <a:avLst/>
          </a:prstGeom>
        </p:spPr>
        <p:txBody>
          <a:bodyPr/>
          <a:lstStyle>
            <a:lvl1pPr marL="0" indent="0">
              <a:buNone/>
              <a:defRPr sz="3200" b="0" i="0">
                <a:latin typeface="Franklin Gothic Book Regula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6"/>
          </p:nvPr>
        </p:nvSpPr>
        <p:spPr>
          <a:xfrm>
            <a:off x="457200" y="1060450"/>
            <a:ext cx="8229600" cy="1029329"/>
          </a:xfrm>
          <a:prstGeom prst="rect">
            <a:avLst/>
          </a:prstGeom>
        </p:spPr>
        <p:txBody>
          <a:bodyPr/>
          <a:lstStyle>
            <a:lvl1pPr marL="0" indent="0" algn="l">
              <a:buFont typeface="Wingdings" charset="2"/>
              <a:buNone/>
              <a:defRPr sz="4000" baseline="0">
                <a:latin typeface="+mj-lt"/>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p:txBody>
      </p:sp>
      <p:sp>
        <p:nvSpPr>
          <p:cNvPr id="8"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Trebuchet MS" panose="020B0703020202090204" pitchFamily="34" charset="0"/>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Slide Number Placeholder 2">
            <a:extLst>
              <a:ext uri="{FF2B5EF4-FFF2-40B4-BE49-F238E27FC236}">
                <a16:creationId xmlns:a16="http://schemas.microsoft.com/office/drawing/2014/main" id="{E02CBF41-985E-C049-AD91-91136CEB75ED}"/>
              </a:ext>
            </a:extLst>
          </p:cNvPr>
          <p:cNvSpPr>
            <a:spLocks noGrp="1"/>
          </p:cNvSpPr>
          <p:nvPr>
            <p:ph type="sldNum" sz="quarter" idx="17"/>
          </p:nvPr>
        </p:nvSpPr>
        <p:spPr/>
        <p:txBody>
          <a:bodyPr/>
          <a:lstStyle>
            <a:lvl1pPr>
              <a:defRPr smtClean="0"/>
            </a:lvl1pPr>
          </a:lstStyle>
          <a:p>
            <a:pPr>
              <a:defRPr/>
            </a:pPr>
            <a:fld id="{CB9A1551-A4C1-6F46-8986-3BD6E0515E59}" type="slidenum">
              <a:rPr lang="en-US" altLang="en-US"/>
              <a:pPr>
                <a:defRPr/>
              </a:pPr>
              <a:t>‹#›</a:t>
            </a:fld>
            <a:endParaRPr lang="en-US" altLang="en-US" dirty="0"/>
          </a:p>
        </p:txBody>
      </p:sp>
    </p:spTree>
    <p:extLst>
      <p:ext uri="{BB962C8B-B14F-4D97-AF65-F5344CB8AC3E}">
        <p14:creationId xmlns:p14="http://schemas.microsoft.com/office/powerpoint/2010/main" val="3632219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Text Box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929FDF-7D57-7B49-B4CC-10399FA8A40D}"/>
              </a:ext>
            </a:extLst>
          </p:cNvPr>
          <p:cNvSpPr/>
          <p:nvPr/>
        </p:nvSpPr>
        <p:spPr>
          <a:xfrm>
            <a:off x="0" y="0"/>
            <a:ext cx="9144000" cy="700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Franklin Gothic Book Regular"/>
            </a:endParaRPr>
          </a:p>
        </p:txBody>
      </p:sp>
      <p:sp>
        <p:nvSpPr>
          <p:cNvPr id="12" name="Content Placeholder 2"/>
          <p:cNvSpPr>
            <a:spLocks noGrp="1"/>
          </p:cNvSpPr>
          <p:nvPr>
            <p:ph idx="1"/>
          </p:nvPr>
        </p:nvSpPr>
        <p:spPr>
          <a:xfrm>
            <a:off x="457200" y="2086230"/>
            <a:ext cx="3886200" cy="4187571"/>
          </a:xfrm>
          <a:prstGeom prst="rect">
            <a:avLst/>
          </a:prstGeom>
        </p:spPr>
        <p:txBody>
          <a:bodyPr/>
          <a:lstStyle>
            <a:lvl1pPr marL="342900" indent="-342900">
              <a:buFont typeface="Wingdings" charset="2"/>
              <a:buChar char="§"/>
              <a:defRPr>
                <a:latin typeface="+mn-lt"/>
                <a:cs typeface="Gill Sans"/>
              </a:defRPr>
            </a:lvl1pPr>
            <a:lvl2pPr marL="971550" indent="-514350">
              <a:buClr>
                <a:schemeClr val="tx1">
                  <a:lumMod val="65000"/>
                  <a:lumOff val="35000"/>
                </a:schemeClr>
              </a:buClr>
              <a:buSzPct val="80000"/>
              <a:buFont typeface="Wingdings" charset="2"/>
              <a:buChar char="§"/>
              <a:defRPr>
                <a:latin typeface="+mn-lt"/>
                <a:cs typeface="Gill Sans"/>
              </a:defRPr>
            </a:lvl2pPr>
            <a:lvl3pPr marL="1257300" indent="-342900">
              <a:buClr>
                <a:schemeClr val="bg1">
                  <a:lumMod val="65000"/>
                </a:schemeClr>
              </a:buClr>
              <a:buSzPct val="80000"/>
              <a:buFont typeface="Wingdings" charset="2"/>
              <a:buChar char="§"/>
              <a:defRPr>
                <a:latin typeface="+mn-lt"/>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13" name="Content Placeholder 2"/>
          <p:cNvSpPr>
            <a:spLocks noGrp="1"/>
          </p:cNvSpPr>
          <p:nvPr>
            <p:ph idx="14"/>
          </p:nvPr>
        </p:nvSpPr>
        <p:spPr>
          <a:xfrm>
            <a:off x="4800600" y="2086230"/>
            <a:ext cx="3886200" cy="4187572"/>
          </a:xfrm>
          <a:prstGeom prst="rect">
            <a:avLst/>
          </a:prstGeom>
        </p:spPr>
        <p:txBody>
          <a:bodyPr/>
          <a:lstStyle>
            <a:lvl1pPr marL="342900" indent="-342900">
              <a:buFont typeface="Wingdings" charset="2"/>
              <a:buChar char="§"/>
              <a:defRPr>
                <a:latin typeface="+mn-lt"/>
                <a:cs typeface="Gill Sans"/>
              </a:defRPr>
            </a:lvl1pPr>
            <a:lvl2pPr marL="971550" indent="-514350">
              <a:buClr>
                <a:schemeClr val="tx1">
                  <a:lumMod val="65000"/>
                  <a:lumOff val="35000"/>
                </a:schemeClr>
              </a:buClr>
              <a:buSzPct val="80000"/>
              <a:buFont typeface="Wingdings" charset="2"/>
              <a:buChar char="§"/>
              <a:defRPr>
                <a:latin typeface="+mn-lt"/>
                <a:cs typeface="Gill Sans"/>
              </a:defRPr>
            </a:lvl2pPr>
            <a:lvl3pPr marL="1257300" indent="-342900">
              <a:buClr>
                <a:schemeClr val="bg1">
                  <a:lumMod val="65000"/>
                </a:schemeClr>
              </a:buClr>
              <a:buSzPct val="80000"/>
              <a:buFont typeface="Wingdings" charset="2"/>
              <a:buChar char="§"/>
              <a:defRPr>
                <a:latin typeface="+mn-lt"/>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idx="16"/>
          </p:nvPr>
        </p:nvSpPr>
        <p:spPr>
          <a:xfrm>
            <a:off x="457200" y="1060450"/>
            <a:ext cx="8229600" cy="1025779"/>
          </a:xfrm>
          <a:prstGeom prst="rect">
            <a:avLst/>
          </a:prstGeom>
        </p:spPr>
        <p:txBody>
          <a:bodyPr/>
          <a:lstStyle>
            <a:lvl1pPr marL="0" indent="0" algn="l">
              <a:buFont typeface="Wingdings" charset="2"/>
              <a:buNone/>
              <a:defRPr sz="4000" baseline="0">
                <a:latin typeface="+mj-lt"/>
                <a:cs typeface="Gill Sans"/>
              </a:defRPr>
            </a:lvl1pPr>
            <a:lvl2pPr marL="971550" indent="-514350">
              <a:buClr>
                <a:schemeClr val="tx1">
                  <a:lumMod val="65000"/>
                  <a:lumOff val="35000"/>
                </a:schemeClr>
              </a:buClr>
              <a:buSzPct val="80000"/>
              <a:buFont typeface="Wingdings" charset="2"/>
              <a:buChar char="§"/>
              <a:defRPr>
                <a:latin typeface="Gill Sans"/>
                <a:cs typeface="Gill Sans"/>
              </a:defRPr>
            </a:lvl2pPr>
            <a:lvl3pPr marL="1257300" indent="-342900">
              <a:buClr>
                <a:schemeClr val="bg1">
                  <a:lumMod val="65000"/>
                </a:schemeClr>
              </a:buClr>
              <a:buSzPct val="80000"/>
              <a:buFont typeface="Wingdings" charset="2"/>
              <a:buChar char="§"/>
              <a:defRPr>
                <a:latin typeface="Gill Sans"/>
                <a:cs typeface="Gill Sans"/>
              </a:defRPr>
            </a:lvl3pPr>
            <a:lvl4pPr>
              <a:defRPr>
                <a:latin typeface="Gill Sans"/>
                <a:cs typeface="Gill Sans"/>
              </a:defRPr>
            </a:lvl4pPr>
            <a:lvl5pPr>
              <a:defRPr>
                <a:latin typeface="Gill Sans"/>
                <a:cs typeface="Gill Sans"/>
              </a:defRPr>
            </a:lvl5pPr>
          </a:lstStyle>
          <a:p>
            <a:pPr lvl="0"/>
            <a:r>
              <a:rPr lang="en-US"/>
              <a:t>Click to edit Master text styles</a:t>
            </a:r>
          </a:p>
        </p:txBody>
      </p:sp>
      <p:sp>
        <p:nvSpPr>
          <p:cNvPr id="7" name="Subtitle 2"/>
          <p:cNvSpPr>
            <a:spLocks noGrp="1"/>
          </p:cNvSpPr>
          <p:nvPr>
            <p:ph type="subTitle" idx="13"/>
          </p:nvPr>
        </p:nvSpPr>
        <p:spPr>
          <a:xfrm>
            <a:off x="457200" y="47982"/>
            <a:ext cx="8229600" cy="651748"/>
          </a:xfrm>
          <a:prstGeom prst="rect">
            <a:avLst/>
          </a:prstGeom>
        </p:spPr>
        <p:txBody>
          <a:bodyPr/>
          <a:lstStyle>
            <a:lvl1pPr marL="0" indent="0" algn="r">
              <a:buNone/>
              <a:defRPr b="0" i="0">
                <a:solidFill>
                  <a:schemeClr val="bg1"/>
                </a:solidFill>
                <a:latin typeface="Gill Sans Light"/>
                <a:cs typeface="Gill Sans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Slide Number Placeholder 2">
            <a:extLst>
              <a:ext uri="{FF2B5EF4-FFF2-40B4-BE49-F238E27FC236}">
                <a16:creationId xmlns:a16="http://schemas.microsoft.com/office/drawing/2014/main" id="{571DA181-AB17-144D-AEB8-1ABB92138079}"/>
              </a:ext>
            </a:extLst>
          </p:cNvPr>
          <p:cNvSpPr>
            <a:spLocks noGrp="1"/>
          </p:cNvSpPr>
          <p:nvPr>
            <p:ph type="sldNum" sz="quarter" idx="17"/>
          </p:nvPr>
        </p:nvSpPr>
        <p:spPr/>
        <p:txBody>
          <a:bodyPr/>
          <a:lstStyle>
            <a:lvl1pPr>
              <a:defRPr smtClean="0"/>
            </a:lvl1pPr>
          </a:lstStyle>
          <a:p>
            <a:pPr>
              <a:defRPr/>
            </a:pPr>
            <a:fld id="{8763BA87-221A-E347-8C50-7D2C5C8D8762}" type="slidenum">
              <a:rPr lang="en-US" altLang="en-US"/>
              <a:pPr>
                <a:defRPr/>
              </a:pPr>
              <a:t>‹#›</a:t>
            </a:fld>
            <a:endParaRPr lang="en-US" altLang="en-US" dirty="0"/>
          </a:p>
        </p:txBody>
      </p:sp>
    </p:spTree>
    <p:extLst>
      <p:ext uri="{BB962C8B-B14F-4D97-AF65-F5344CB8AC3E}">
        <p14:creationId xmlns:p14="http://schemas.microsoft.com/office/powerpoint/2010/main" val="2264074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E2B426-2FA6-8546-99CC-569840A95D92}"/>
              </a:ext>
            </a:extLst>
          </p:cNvPr>
          <p:cNvSpPr>
            <a:spLocks noGrp="1"/>
          </p:cNvSpPr>
          <p:nvPr>
            <p:ph type="sldNum" sz="quarter" idx="4"/>
          </p:nvPr>
        </p:nvSpPr>
        <p:spPr>
          <a:xfrm>
            <a:off x="7772400" y="6367463"/>
            <a:ext cx="914400" cy="2619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Gill Sans" panose="020B0502020104020203" pitchFamily="34" charset="-79"/>
                <a:cs typeface="Gill Sans" panose="020B0502020104020203" pitchFamily="34" charset="-79"/>
              </a:defRPr>
            </a:lvl1pPr>
          </a:lstStyle>
          <a:p>
            <a:pPr>
              <a:defRPr/>
            </a:pPr>
            <a:fld id="{ACDEB740-48E0-2146-A217-FB8547A8DDF9}"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68" r:id="rId12"/>
    <p:sldLayoutId id="2147483880" r:id="rId13"/>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Franklin Gothic Medium" panose="020B0603020102020204" pitchFamily="34" charset="0"/>
        </a:defRPr>
      </a:lvl2pPr>
      <a:lvl3pPr algn="ctr" defTabSz="457200" rtl="0" eaLnBrk="1" fontAlgn="base" hangingPunct="1">
        <a:spcBef>
          <a:spcPct val="0"/>
        </a:spcBef>
        <a:spcAft>
          <a:spcPct val="0"/>
        </a:spcAft>
        <a:defRPr sz="4400">
          <a:solidFill>
            <a:schemeClr val="tx1"/>
          </a:solidFill>
          <a:latin typeface="Franklin Gothic Medium" panose="020B0603020102020204" pitchFamily="34" charset="0"/>
        </a:defRPr>
      </a:lvl3pPr>
      <a:lvl4pPr algn="ctr" defTabSz="457200" rtl="0" eaLnBrk="1" fontAlgn="base" hangingPunct="1">
        <a:spcBef>
          <a:spcPct val="0"/>
        </a:spcBef>
        <a:spcAft>
          <a:spcPct val="0"/>
        </a:spcAft>
        <a:defRPr sz="4400">
          <a:solidFill>
            <a:schemeClr val="tx1"/>
          </a:solidFill>
          <a:latin typeface="Franklin Gothic Medium" panose="020B0603020102020204" pitchFamily="34" charset="0"/>
        </a:defRPr>
      </a:lvl4pPr>
      <a:lvl5pPr algn="ctr" defTabSz="457200" rtl="0" eaLnBrk="1" fontAlgn="base" hangingPunct="1">
        <a:spcBef>
          <a:spcPct val="0"/>
        </a:spcBef>
        <a:spcAft>
          <a:spcPct val="0"/>
        </a:spcAft>
        <a:defRPr sz="4400">
          <a:solidFill>
            <a:schemeClr val="tx1"/>
          </a:solidFill>
          <a:latin typeface="Franklin Gothic Medium" panose="020B0603020102020204" pitchFamily="34" charset="0"/>
        </a:defRPr>
      </a:lvl5pPr>
      <a:lvl6pPr marL="457200" algn="ctr" defTabSz="457200" rtl="0" eaLnBrk="1" fontAlgn="base" hangingPunct="1">
        <a:spcBef>
          <a:spcPct val="0"/>
        </a:spcBef>
        <a:spcAft>
          <a:spcPct val="0"/>
        </a:spcAft>
        <a:defRPr sz="4400">
          <a:solidFill>
            <a:schemeClr val="tx1"/>
          </a:solidFill>
          <a:latin typeface="Gill Sans MT" panose="020B0502020104020203" pitchFamily="34" charset="77"/>
        </a:defRPr>
      </a:lvl6pPr>
      <a:lvl7pPr marL="914400" algn="ctr" defTabSz="457200" rtl="0" eaLnBrk="1" fontAlgn="base" hangingPunct="1">
        <a:spcBef>
          <a:spcPct val="0"/>
        </a:spcBef>
        <a:spcAft>
          <a:spcPct val="0"/>
        </a:spcAft>
        <a:defRPr sz="4400">
          <a:solidFill>
            <a:schemeClr val="tx1"/>
          </a:solidFill>
          <a:latin typeface="Gill Sans MT" panose="020B0502020104020203" pitchFamily="34" charset="77"/>
        </a:defRPr>
      </a:lvl7pPr>
      <a:lvl8pPr marL="1371600" algn="ctr" defTabSz="457200" rtl="0" eaLnBrk="1" fontAlgn="base" hangingPunct="1">
        <a:spcBef>
          <a:spcPct val="0"/>
        </a:spcBef>
        <a:spcAft>
          <a:spcPct val="0"/>
        </a:spcAft>
        <a:defRPr sz="4400">
          <a:solidFill>
            <a:schemeClr val="tx1"/>
          </a:solidFill>
          <a:latin typeface="Gill Sans MT" panose="020B0502020104020203" pitchFamily="34" charset="77"/>
        </a:defRPr>
      </a:lvl8pPr>
      <a:lvl9pPr marL="1828800" algn="ctr" defTabSz="457200" rtl="0" eaLnBrk="1" fontAlgn="base" hangingPunct="1">
        <a:spcBef>
          <a:spcPct val="0"/>
        </a:spcBef>
        <a:spcAft>
          <a:spcPct val="0"/>
        </a:spcAft>
        <a:defRPr sz="4400">
          <a:solidFill>
            <a:schemeClr val="tx1"/>
          </a:solidFill>
          <a:latin typeface="Gill Sans MT" panose="020B0502020104020203" pitchFamily="34" charset="77"/>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9.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AF10D7D-26F0-5846-9D2C-6829C1CCEAA7}"/>
              </a:ext>
            </a:extLst>
          </p:cNvPr>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cs typeface="Gill Sans" panose="020B0502020104020203" pitchFamily="34" charset="-79"/>
              </a:rPr>
              <a:t>NE Washington Visitor Opportunities Study</a:t>
            </a:r>
          </a:p>
        </p:txBody>
      </p:sp>
      <p:sp>
        <p:nvSpPr>
          <p:cNvPr id="16386" name="Subtitle 2">
            <a:extLst>
              <a:ext uri="{FF2B5EF4-FFF2-40B4-BE49-F238E27FC236}">
                <a16:creationId xmlns:a16="http://schemas.microsoft.com/office/drawing/2014/main" id="{B0979442-EC2C-454F-8699-648A2FC2237D}"/>
              </a:ext>
            </a:extLst>
          </p:cNvPr>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latin typeface="Trebuchet MS" panose="020B0703020202090204" pitchFamily="34" charset="0"/>
                <a:cs typeface="Gill Sans" panose="020B0502020104020203" pitchFamily="34" charset="-79"/>
              </a:rPr>
              <a:t>Survey Results</a:t>
            </a:r>
          </a:p>
          <a:p>
            <a:r>
              <a:rPr lang="en-US" altLang="en-US" b="1" dirty="0">
                <a:latin typeface="Trebuchet MS" panose="020B0703020202090204" pitchFamily="34" charset="0"/>
                <a:cs typeface="Gill Sans" panose="020B0502020104020203" pitchFamily="34" charset="-79"/>
              </a:rPr>
              <a:t>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1C697D-CFBB-AC45-AD4F-2573545F474D}"/>
              </a:ext>
            </a:extLst>
          </p:cNvPr>
          <p:cNvSpPr>
            <a:spLocks noGrp="1"/>
          </p:cNvSpPr>
          <p:nvPr>
            <p:ph type="subTitle" idx="13"/>
          </p:nvPr>
        </p:nvSpPr>
        <p:spPr/>
        <p:txBody>
          <a:bodyPr/>
          <a:lstStyle/>
          <a:p>
            <a:r>
              <a:rPr lang="en-US" dirty="0"/>
              <a:t>Visitor Overview</a:t>
            </a:r>
          </a:p>
        </p:txBody>
      </p:sp>
      <p:sp>
        <p:nvSpPr>
          <p:cNvPr id="4" name="Slide Number Placeholder 3">
            <a:extLst>
              <a:ext uri="{FF2B5EF4-FFF2-40B4-BE49-F238E27FC236}">
                <a16:creationId xmlns:a16="http://schemas.microsoft.com/office/drawing/2014/main" id="{A40BCC8F-3EE7-8D4B-A28C-DE021AB20EB8}"/>
              </a:ext>
            </a:extLst>
          </p:cNvPr>
          <p:cNvSpPr>
            <a:spLocks noGrp="1"/>
          </p:cNvSpPr>
          <p:nvPr>
            <p:ph type="sldNum" sz="quarter" idx="14"/>
          </p:nvPr>
        </p:nvSpPr>
        <p:spPr/>
        <p:txBody>
          <a:bodyPr/>
          <a:lstStyle/>
          <a:p>
            <a:pPr>
              <a:defRPr/>
            </a:pPr>
            <a:fld id="{9813EC25-B425-0045-8CB4-5DB1F8F2FBDC}" type="slidenum">
              <a:rPr lang="en-US" altLang="en-US" smtClean="0"/>
              <a:pPr>
                <a:defRPr/>
              </a:pPr>
              <a:t>10</a:t>
            </a:fld>
            <a:endParaRPr lang="en-US" altLang="en-US" dirty="0"/>
          </a:p>
        </p:txBody>
      </p:sp>
      <p:graphicFrame>
        <p:nvGraphicFramePr>
          <p:cNvPr id="10" name="Table 9">
            <a:extLst>
              <a:ext uri="{FF2B5EF4-FFF2-40B4-BE49-F238E27FC236}">
                <a16:creationId xmlns:a16="http://schemas.microsoft.com/office/drawing/2014/main" id="{13F11C14-57B6-0E45-BD9A-6E10FDE19655}"/>
              </a:ext>
            </a:extLst>
          </p:cNvPr>
          <p:cNvGraphicFramePr>
            <a:graphicFrameLocks noGrp="1"/>
          </p:cNvGraphicFramePr>
          <p:nvPr>
            <p:extLst>
              <p:ext uri="{D42A27DB-BD31-4B8C-83A1-F6EECF244321}">
                <p14:modId xmlns:p14="http://schemas.microsoft.com/office/powerpoint/2010/main" val="2997033576"/>
              </p:ext>
            </p:extLst>
          </p:nvPr>
        </p:nvGraphicFramePr>
        <p:xfrm>
          <a:off x="1122744" y="1218689"/>
          <a:ext cx="6898511" cy="4255769"/>
        </p:xfrm>
        <a:graphic>
          <a:graphicData uri="http://schemas.openxmlformats.org/drawingml/2006/table">
            <a:tbl>
              <a:tblPr/>
              <a:tblGrid>
                <a:gridCol w="5211516">
                  <a:extLst>
                    <a:ext uri="{9D8B030D-6E8A-4147-A177-3AD203B41FA5}">
                      <a16:colId xmlns:a16="http://schemas.microsoft.com/office/drawing/2014/main" val="3020279177"/>
                    </a:ext>
                  </a:extLst>
                </a:gridCol>
                <a:gridCol w="1686995">
                  <a:extLst>
                    <a:ext uri="{9D8B030D-6E8A-4147-A177-3AD203B41FA5}">
                      <a16:colId xmlns:a16="http://schemas.microsoft.com/office/drawing/2014/main" val="102970875"/>
                    </a:ext>
                  </a:extLst>
                </a:gridCol>
              </a:tblGrid>
              <a:tr h="632853">
                <a:tc>
                  <a:txBody>
                    <a:bodyPr/>
                    <a:lstStyle/>
                    <a:p>
                      <a:pPr algn="l" fontAlgn="ctr"/>
                      <a:r>
                        <a:rPr lang="en-US" sz="2000" b="0" i="0" u="none" strike="noStrike" dirty="0">
                          <a:solidFill>
                            <a:srgbClr val="000000"/>
                          </a:solidFill>
                          <a:effectLst/>
                          <a:latin typeface="+mj-lt"/>
                        </a:rPr>
                        <a:t>Average Group Size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D1D1"/>
                    </a:solidFill>
                  </a:tcPr>
                </a:tc>
                <a:tc>
                  <a:txBody>
                    <a:bodyPr/>
                    <a:lstStyle/>
                    <a:p>
                      <a:pPr algn="r" fontAlgn="ctr"/>
                      <a:r>
                        <a:rPr lang="en-US" sz="2000" b="0" i="0" u="none" strike="noStrike" dirty="0">
                          <a:solidFill>
                            <a:srgbClr val="000000"/>
                          </a:solidFill>
                          <a:effectLst/>
                          <a:latin typeface="+mj-lt"/>
                        </a:rPr>
                        <a:t>3.2</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808924758"/>
                  </a:ext>
                </a:extLst>
              </a:tr>
              <a:tr h="480841">
                <a:tc>
                  <a:txBody>
                    <a:bodyPr/>
                    <a:lstStyle/>
                    <a:p>
                      <a:pPr algn="r" fontAlgn="b"/>
                      <a:r>
                        <a:rPr lang="en-US" sz="2000" b="0" i="0" u="none" strike="noStrike" dirty="0">
                          <a:solidFill>
                            <a:srgbClr val="000000"/>
                          </a:solidFill>
                          <a:effectLst/>
                          <a:latin typeface="+mn-lt"/>
                        </a:rPr>
                        <a:t>Average Number of Adults</a:t>
                      </a:r>
                    </a:p>
                  </a:txBody>
                  <a:tcPr marL="9525" marR="9525" marT="9525" marB="0">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ctr"/>
                      <a:r>
                        <a:rPr lang="en-US" sz="2000" b="0" i="0" u="none" strike="noStrike" dirty="0">
                          <a:solidFill>
                            <a:srgbClr val="000000"/>
                          </a:solidFill>
                          <a:effectLst/>
                          <a:latin typeface="+mn-lt"/>
                        </a:rPr>
                        <a:t>                 3.2 </a:t>
                      </a:r>
                    </a:p>
                  </a:txBody>
                  <a:tcPr marL="9525" marR="9525" marT="9525"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39000705"/>
                  </a:ext>
                </a:extLst>
              </a:tr>
              <a:tr h="410817">
                <a:tc>
                  <a:txBody>
                    <a:bodyPr/>
                    <a:lstStyle/>
                    <a:p>
                      <a:pPr algn="r" fontAlgn="b"/>
                      <a:r>
                        <a:rPr lang="en-US" sz="2000" b="0" i="0" u="none" strike="noStrike" dirty="0">
                          <a:solidFill>
                            <a:srgbClr val="000000"/>
                          </a:solidFill>
                          <a:effectLst/>
                          <a:latin typeface="+mn-lt"/>
                        </a:rPr>
                        <a:t>Average Number of Children</a:t>
                      </a:r>
                    </a:p>
                  </a:txBody>
                  <a:tcPr marL="9525" marR="9525" marT="9525" marB="0">
                    <a:lnL>
                      <a:noFill/>
                    </a:lnL>
                    <a:lnR>
                      <a:noFill/>
                    </a:lnR>
                    <a:lnT>
                      <a:noFill/>
                    </a:lnT>
                    <a:lnB>
                      <a:noFill/>
                    </a:lnB>
                  </a:tcPr>
                </a:tc>
                <a:tc>
                  <a:txBody>
                    <a:bodyPr/>
                    <a:lstStyle/>
                    <a:p>
                      <a:pPr algn="r" fontAlgn="ctr"/>
                      <a:r>
                        <a:rPr lang="en-US" sz="2000" b="0" i="0" u="none" strike="noStrike" dirty="0">
                          <a:solidFill>
                            <a:srgbClr val="000000"/>
                          </a:solidFill>
                          <a:effectLst/>
                          <a:latin typeface="+mn-lt"/>
                        </a:rPr>
                        <a:t>                 2.7 </a:t>
                      </a:r>
                    </a:p>
                  </a:txBody>
                  <a:tcPr marL="9525" marR="9525" marT="9525" marB="0">
                    <a:lnL>
                      <a:noFill/>
                    </a:lnL>
                    <a:lnR>
                      <a:noFill/>
                    </a:lnR>
                    <a:lnT>
                      <a:noFill/>
                    </a:lnT>
                    <a:lnB>
                      <a:noFill/>
                    </a:lnB>
                  </a:tcPr>
                </a:tc>
                <a:extLst>
                  <a:ext uri="{0D108BD9-81ED-4DB2-BD59-A6C34878D82A}">
                    <a16:rowId xmlns:a16="http://schemas.microsoft.com/office/drawing/2014/main" val="1232018139"/>
                  </a:ext>
                </a:extLst>
              </a:tr>
              <a:tr h="532928">
                <a:tc>
                  <a:txBody>
                    <a:bodyPr/>
                    <a:lstStyle/>
                    <a:p>
                      <a:pPr marL="0" algn="r" defTabSz="457200" rtl="0" eaLnBrk="1" fontAlgn="ctr" latinLnBrk="0" hangingPunct="1"/>
                      <a:r>
                        <a:rPr lang="en-US" sz="2000" b="0" i="0" u="none" strike="noStrike" kern="1200" dirty="0">
                          <a:solidFill>
                            <a:srgbClr val="000000"/>
                          </a:solidFill>
                          <a:effectLst/>
                          <a:latin typeface="+mn-lt"/>
                          <a:ea typeface="+mn-ea"/>
                          <a:cs typeface="+mn-cs"/>
                        </a:rPr>
                        <a:t>Percent of Visitors Traveling with Children</a:t>
                      </a: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tc>
                  <a:txBody>
                    <a:bodyPr/>
                    <a:lstStyle/>
                    <a:p>
                      <a:pPr marL="0" algn="r" defTabSz="457200" rtl="0" eaLnBrk="1" fontAlgn="ctr" latinLnBrk="0" hangingPunct="1"/>
                      <a:r>
                        <a:rPr lang="en-US" sz="2000" b="0" i="0" u="none" strike="noStrike" kern="1200" dirty="0">
                          <a:solidFill>
                            <a:srgbClr val="000000"/>
                          </a:solidFill>
                          <a:effectLst/>
                          <a:latin typeface="+mn-lt"/>
                          <a:ea typeface="+mn-ea"/>
                          <a:cs typeface="+mn-cs"/>
                        </a:rPr>
                        <a:t>17%</a:t>
                      </a:r>
                    </a:p>
                  </a:txBody>
                  <a:tcPr marL="9525" marR="9525" marT="9525"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7310232"/>
                  </a:ext>
                </a:extLst>
              </a:tr>
              <a:tr h="566237">
                <a:tc>
                  <a:txBody>
                    <a:bodyPr/>
                    <a:lstStyle/>
                    <a:p>
                      <a:pPr algn="l" fontAlgn="ctr"/>
                      <a:r>
                        <a:rPr lang="en-US" sz="2000" b="0" i="0" u="none" strike="noStrike" dirty="0">
                          <a:solidFill>
                            <a:srgbClr val="000000"/>
                          </a:solidFill>
                          <a:effectLst/>
                          <a:latin typeface="+mj-lt"/>
                        </a:rPr>
                        <a:t>Percent of Visitors on Overnight Trips</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r" fontAlgn="ctr"/>
                      <a:r>
                        <a:rPr lang="en-US" sz="2000" b="0" i="0" u="none" strike="noStrike" dirty="0">
                          <a:solidFill>
                            <a:srgbClr val="000000"/>
                          </a:solidFill>
                          <a:effectLst/>
                          <a:latin typeface="+mj-lt"/>
                        </a:rPr>
                        <a:t>48%</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4121969417"/>
                  </a:ext>
                </a:extLst>
              </a:tr>
              <a:tr h="532928">
                <a:tc>
                  <a:txBody>
                    <a:bodyPr/>
                    <a:lstStyle/>
                    <a:p>
                      <a:pPr marL="0" algn="r" defTabSz="457200" rtl="0" eaLnBrk="1" fontAlgn="ctr" latinLnBrk="0" hangingPunct="1"/>
                      <a:r>
                        <a:rPr lang="en-US" sz="2000" b="0" i="0" u="none" strike="noStrike" kern="1200" dirty="0">
                          <a:solidFill>
                            <a:srgbClr val="000000"/>
                          </a:solidFill>
                          <a:effectLst/>
                          <a:latin typeface="+mn-lt"/>
                          <a:ea typeface="+mn-ea"/>
                          <a:cs typeface="+mn-cs"/>
                        </a:rPr>
                        <a:t>Average Length of Overnight Trips</a:t>
                      </a:r>
                    </a:p>
                  </a:txBody>
                  <a:tcPr marL="9525" marR="9525" marT="9525"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defTabSz="457200" rtl="0" eaLnBrk="1" fontAlgn="ctr" latinLnBrk="0" hangingPunct="1"/>
                      <a:r>
                        <a:rPr lang="en-US" sz="2000" b="0" i="0" u="none" strike="noStrike" kern="1200" dirty="0">
                          <a:solidFill>
                            <a:srgbClr val="000000"/>
                          </a:solidFill>
                          <a:effectLst/>
                          <a:latin typeface="+mn-lt"/>
                          <a:ea typeface="+mn-ea"/>
                          <a:cs typeface="+mn-cs"/>
                        </a:rPr>
                        <a:t> 5.8 nights </a:t>
                      </a:r>
                    </a:p>
                  </a:txBody>
                  <a:tcPr marL="9525" marR="9525" marT="9525" marB="0">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06855"/>
                  </a:ext>
                </a:extLst>
              </a:tr>
              <a:tr h="566237">
                <a:tc>
                  <a:txBody>
                    <a:bodyPr/>
                    <a:lstStyle/>
                    <a:p>
                      <a:pPr algn="l" fontAlgn="ctr"/>
                      <a:r>
                        <a:rPr lang="en-US" sz="2000" b="0" i="0" u="none" strike="noStrike" dirty="0">
                          <a:solidFill>
                            <a:srgbClr val="000000"/>
                          </a:solidFill>
                          <a:effectLst/>
                          <a:latin typeface="+mj-lt"/>
                        </a:rPr>
                        <a:t>Percent of Visitors on Day Trips</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r" fontAlgn="ctr"/>
                      <a:r>
                        <a:rPr lang="en-US" sz="2000" b="0" i="0" u="none" strike="noStrike" dirty="0">
                          <a:solidFill>
                            <a:srgbClr val="000000"/>
                          </a:solidFill>
                          <a:effectLst/>
                          <a:latin typeface="+mj-lt"/>
                        </a:rPr>
                        <a:t>52%</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2207228091"/>
                  </a:ext>
                </a:extLst>
              </a:tr>
              <a:tr h="532928">
                <a:tc>
                  <a:txBody>
                    <a:bodyPr/>
                    <a:lstStyle/>
                    <a:p>
                      <a:pPr marL="0" algn="r" defTabSz="457200" rtl="0" eaLnBrk="1" fontAlgn="ctr" latinLnBrk="0" hangingPunct="1"/>
                      <a:endParaRPr lang="en-US" sz="2000" b="0" i="0" u="none" strike="noStrike" kern="1200" dirty="0">
                        <a:solidFill>
                          <a:srgbClr val="000000"/>
                        </a:solidFill>
                        <a:effectLst/>
                        <a:latin typeface="+mn-lt"/>
                        <a:ea typeface="+mn-ea"/>
                        <a:cs typeface="+mn-cs"/>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r" defTabSz="457200" rtl="0" eaLnBrk="1" fontAlgn="ctr" latinLnBrk="0" hangingPunct="1"/>
                      <a:endParaRPr lang="en-US" sz="2000" b="0" i="0" u="none" strike="noStrike" kern="1200" dirty="0">
                        <a:solidFill>
                          <a:srgbClr val="000000"/>
                        </a:solidFill>
                        <a:effectLst/>
                        <a:latin typeface="+mn-lt"/>
                        <a:ea typeface="+mn-ea"/>
                        <a:cs typeface="+mn-cs"/>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38174866"/>
                  </a:ext>
                </a:extLst>
              </a:tr>
            </a:tbl>
          </a:graphicData>
        </a:graphic>
      </p:graphicFrame>
    </p:spTree>
    <p:extLst>
      <p:ext uri="{BB962C8B-B14F-4D97-AF65-F5344CB8AC3E}">
        <p14:creationId xmlns:p14="http://schemas.microsoft.com/office/powerpoint/2010/main" val="3711816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59ABEA9-2D16-CB42-A8AB-06030F4595CF}"/>
              </a:ext>
            </a:extLst>
          </p:cNvPr>
          <p:cNvSpPr>
            <a:spLocks noGrp="1"/>
          </p:cNvSpPr>
          <p:nvPr>
            <p:ph type="subTitle" idx="13"/>
          </p:nvPr>
        </p:nvSpPr>
        <p:spPr>
          <a:xfrm>
            <a:off x="457200" y="47982"/>
            <a:ext cx="8229600" cy="651748"/>
          </a:xfrm>
        </p:spPr>
        <p:txBody>
          <a:bodyPr>
            <a:normAutofit/>
          </a:bodyPr>
          <a:lstStyle/>
          <a:p>
            <a:r>
              <a:rPr lang="en-US" dirty="0"/>
              <a:t>Visitor Overview</a:t>
            </a:r>
          </a:p>
        </p:txBody>
      </p:sp>
      <p:sp>
        <p:nvSpPr>
          <p:cNvPr id="4" name="Slide Number Placeholder 3">
            <a:extLst>
              <a:ext uri="{FF2B5EF4-FFF2-40B4-BE49-F238E27FC236}">
                <a16:creationId xmlns:a16="http://schemas.microsoft.com/office/drawing/2014/main" id="{E4792FEA-3249-424A-8D8C-C44C1D957DA6}"/>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11</a:t>
            </a:fld>
            <a:endParaRPr lang="en-US" altLang="en-US" dirty="0"/>
          </a:p>
        </p:txBody>
      </p:sp>
      <p:pic>
        <p:nvPicPr>
          <p:cNvPr id="5" name="Picture 4" descr="A picture containing diagram&#10;&#10;Description automatically generated">
            <a:extLst>
              <a:ext uri="{FF2B5EF4-FFF2-40B4-BE49-F238E27FC236}">
                <a16:creationId xmlns:a16="http://schemas.microsoft.com/office/drawing/2014/main" id="{0FC0E5AC-E0DF-3EDC-60B3-1A43108FDC61}"/>
              </a:ext>
            </a:extLst>
          </p:cNvPr>
          <p:cNvPicPr>
            <a:picLocks noChangeAspect="1"/>
          </p:cNvPicPr>
          <p:nvPr/>
        </p:nvPicPr>
        <p:blipFill>
          <a:blip r:embed="rId2"/>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748433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ubtitle 2">
            <a:extLst>
              <a:ext uri="{FF2B5EF4-FFF2-40B4-BE49-F238E27FC236}">
                <a16:creationId xmlns:a16="http://schemas.microsoft.com/office/drawing/2014/main" id="{9DD47EB7-C8FA-4C77-B978-CC14AAA1AE8D}"/>
              </a:ext>
            </a:extLst>
          </p:cNvPr>
          <p:cNvSpPr>
            <a:spLocks noGrp="1"/>
          </p:cNvSpPr>
          <p:nvPr>
            <p:ph type="subTitle" idx="13"/>
          </p:nvPr>
        </p:nvSpPr>
        <p:spPr>
          <a:xfrm>
            <a:off x="457200" y="47982"/>
            <a:ext cx="8229600" cy="651748"/>
          </a:xfrm>
        </p:spPr>
        <p:txBody>
          <a:bodyPr/>
          <a:lstStyle/>
          <a:p>
            <a:r>
              <a:rPr lang="en-US" dirty="0"/>
              <a:t>Visitor Overview</a:t>
            </a:r>
          </a:p>
        </p:txBody>
      </p:sp>
      <p:sp>
        <p:nvSpPr>
          <p:cNvPr id="4" name="Slide Number Placeholder 3">
            <a:extLst>
              <a:ext uri="{FF2B5EF4-FFF2-40B4-BE49-F238E27FC236}">
                <a16:creationId xmlns:a16="http://schemas.microsoft.com/office/drawing/2014/main" id="{A4E3E1DD-9551-A944-AA1A-EF7C4C7F0EB8}"/>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12</a:t>
            </a:fld>
            <a:endParaRPr lang="en-US" altLang="en-US"/>
          </a:p>
        </p:txBody>
      </p:sp>
      <p:pic>
        <p:nvPicPr>
          <p:cNvPr id="15" name="Picture 14" descr="Chart, pie chart&#10;&#10;Description automatically generated">
            <a:extLst>
              <a:ext uri="{FF2B5EF4-FFF2-40B4-BE49-F238E27FC236}">
                <a16:creationId xmlns:a16="http://schemas.microsoft.com/office/drawing/2014/main" id="{AA265786-E38A-16C2-8BE1-423310DA1396}"/>
              </a:ext>
            </a:extLst>
          </p:cNvPr>
          <p:cNvPicPr>
            <a:picLocks noChangeAspect="1"/>
          </p:cNvPicPr>
          <p:nvPr/>
        </p:nvPicPr>
        <p:blipFill>
          <a:blip r:embed="rId3"/>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904296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0A75C3D-94CD-7CC1-5DE7-CF77B5E1ADC0}"/>
              </a:ext>
            </a:extLst>
          </p:cNvPr>
          <p:cNvSpPr>
            <a:spLocks noGrp="1"/>
          </p:cNvSpPr>
          <p:nvPr>
            <p:ph type="subTitle" idx="13"/>
          </p:nvPr>
        </p:nvSpPr>
        <p:spPr/>
        <p:txBody>
          <a:bodyPr/>
          <a:lstStyle/>
          <a:p>
            <a:r>
              <a:rPr lang="en-US" dirty="0"/>
              <a:t>Visitor Overview</a:t>
            </a:r>
          </a:p>
        </p:txBody>
      </p:sp>
      <p:sp>
        <p:nvSpPr>
          <p:cNvPr id="4" name="Slide Number Placeholder 3">
            <a:extLst>
              <a:ext uri="{FF2B5EF4-FFF2-40B4-BE49-F238E27FC236}">
                <a16:creationId xmlns:a16="http://schemas.microsoft.com/office/drawing/2014/main" id="{D34B366C-82E1-1593-F639-ED468AC3B112}"/>
              </a:ext>
            </a:extLst>
          </p:cNvPr>
          <p:cNvSpPr>
            <a:spLocks noGrp="1"/>
          </p:cNvSpPr>
          <p:nvPr>
            <p:ph type="sldNum" sz="quarter" idx="14"/>
          </p:nvPr>
        </p:nvSpPr>
        <p:spPr/>
        <p:txBody>
          <a:bodyPr/>
          <a:lstStyle/>
          <a:p>
            <a:pPr>
              <a:defRPr/>
            </a:pPr>
            <a:fld id="{9813EC25-B425-0045-8CB4-5DB1F8F2FBDC}" type="slidenum">
              <a:rPr lang="en-US" altLang="en-US" smtClean="0"/>
              <a:pPr>
                <a:defRPr/>
              </a:pPr>
              <a:t>13</a:t>
            </a:fld>
            <a:endParaRPr lang="en-US" altLang="en-US" dirty="0"/>
          </a:p>
        </p:txBody>
      </p:sp>
      <p:pic>
        <p:nvPicPr>
          <p:cNvPr id="12" name="Picture 11" descr="Diagram&#10;&#10;Description automatically generated">
            <a:extLst>
              <a:ext uri="{FF2B5EF4-FFF2-40B4-BE49-F238E27FC236}">
                <a16:creationId xmlns:a16="http://schemas.microsoft.com/office/drawing/2014/main" id="{0EF855FC-623F-08E5-AF52-37238EC12D07}"/>
              </a:ext>
            </a:extLst>
          </p:cNvPr>
          <p:cNvPicPr>
            <a:picLocks noChangeAspect="1"/>
          </p:cNvPicPr>
          <p:nvPr/>
        </p:nvPicPr>
        <p:blipFill>
          <a:blip r:embed="rId2"/>
          <a:stretch>
            <a:fillRect/>
          </a:stretch>
        </p:blipFill>
        <p:spPr>
          <a:xfrm>
            <a:off x="457200" y="1018996"/>
            <a:ext cx="8229600" cy="5029200"/>
          </a:xfrm>
          <a:prstGeom prst="rect">
            <a:avLst/>
          </a:prstGeom>
        </p:spPr>
      </p:pic>
    </p:spTree>
    <p:extLst>
      <p:ext uri="{BB962C8B-B14F-4D97-AF65-F5344CB8AC3E}">
        <p14:creationId xmlns:p14="http://schemas.microsoft.com/office/powerpoint/2010/main" val="4158149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ubtitle 2">
            <a:extLst>
              <a:ext uri="{FF2B5EF4-FFF2-40B4-BE49-F238E27FC236}">
                <a16:creationId xmlns:a16="http://schemas.microsoft.com/office/drawing/2014/main" id="{777A7001-4FC4-4449-B465-B5A66C45DE5A}"/>
              </a:ext>
            </a:extLst>
          </p:cNvPr>
          <p:cNvSpPr>
            <a:spLocks noGrp="1"/>
          </p:cNvSpPr>
          <p:nvPr>
            <p:ph type="subTitle" idx="13"/>
          </p:nvPr>
        </p:nvSpPr>
        <p:spPr>
          <a:xfrm>
            <a:off x="457200" y="47982"/>
            <a:ext cx="8229600" cy="651748"/>
          </a:xfrm>
        </p:spPr>
        <p:txBody>
          <a:bodyPr>
            <a:normAutofit/>
          </a:bodyPr>
          <a:lstStyle/>
          <a:p>
            <a:r>
              <a:rPr lang="en-US" dirty="0"/>
              <a:t>Visitor Overview</a:t>
            </a:r>
          </a:p>
        </p:txBody>
      </p:sp>
      <p:sp>
        <p:nvSpPr>
          <p:cNvPr id="4" name="Slide Number Placeholder 3">
            <a:extLst>
              <a:ext uri="{FF2B5EF4-FFF2-40B4-BE49-F238E27FC236}">
                <a16:creationId xmlns:a16="http://schemas.microsoft.com/office/drawing/2014/main" id="{28C3458A-5965-0B46-BFAF-E1E3783D6549}"/>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14</a:t>
            </a:fld>
            <a:endParaRPr lang="en-US" altLang="en-US" dirty="0"/>
          </a:p>
        </p:txBody>
      </p:sp>
      <p:pic>
        <p:nvPicPr>
          <p:cNvPr id="6" name="Picture 5" descr="Timeline&#10;&#10;Description automatically generated">
            <a:extLst>
              <a:ext uri="{FF2B5EF4-FFF2-40B4-BE49-F238E27FC236}">
                <a16:creationId xmlns:a16="http://schemas.microsoft.com/office/drawing/2014/main" id="{C4383E8E-25F4-2373-C025-F9CA7A058554}"/>
              </a:ext>
            </a:extLst>
          </p:cNvPr>
          <p:cNvPicPr>
            <a:picLocks noChangeAspect="1"/>
          </p:cNvPicPr>
          <p:nvPr/>
        </p:nvPicPr>
        <p:blipFill>
          <a:blip r:embed="rId2"/>
          <a:stretch>
            <a:fillRect/>
          </a:stretch>
        </p:blipFill>
        <p:spPr>
          <a:xfrm>
            <a:off x="457200" y="1014262"/>
            <a:ext cx="7315200" cy="5029200"/>
          </a:xfrm>
          <a:prstGeom prst="rect">
            <a:avLst/>
          </a:prstGeom>
        </p:spPr>
      </p:pic>
      <p:sp>
        <p:nvSpPr>
          <p:cNvPr id="11" name="Rectangle 10">
            <a:extLst>
              <a:ext uri="{FF2B5EF4-FFF2-40B4-BE49-F238E27FC236}">
                <a16:creationId xmlns:a16="http://schemas.microsoft.com/office/drawing/2014/main" id="{245A284B-E100-2A09-ADFE-CAD03810D75D}"/>
              </a:ext>
            </a:extLst>
          </p:cNvPr>
          <p:cNvSpPr/>
          <p:nvPr/>
        </p:nvSpPr>
        <p:spPr>
          <a:xfrm>
            <a:off x="5537521" y="4017322"/>
            <a:ext cx="2945757" cy="1200329"/>
          </a:xfrm>
          <a:prstGeom prst="rect">
            <a:avLst/>
          </a:prstGeom>
          <a:solidFill>
            <a:schemeClr val="accent5">
              <a:lumMod val="60000"/>
              <a:lumOff val="40000"/>
            </a:schemeClr>
          </a:solidFill>
        </p:spPr>
        <p:txBody>
          <a:bodyPr wrap="square">
            <a:spAutoFit/>
          </a:bodyPr>
          <a:lstStyle/>
          <a:p>
            <a:r>
              <a:rPr lang="en-US" dirty="0">
                <a:solidFill>
                  <a:srgbClr val="000000"/>
                </a:solidFill>
                <a:latin typeface="Franklin Gothic Medium" panose="020B0603020102020204" pitchFamily="34" charset="0"/>
              </a:rPr>
              <a:t>"Other" Top Responses:</a:t>
            </a:r>
          </a:p>
          <a:p>
            <a:r>
              <a:rPr lang="en-US" dirty="0">
                <a:solidFill>
                  <a:srgbClr val="000000"/>
                </a:solidFill>
                <a:latin typeface="Franklin Gothic Medium" panose="020B0603020102020204" pitchFamily="34" charset="0"/>
              </a:rPr>
              <a:t>Spokane, Ione, Ferry Lake, Bellevue, Skookum, Lake Pend Oreille	</a:t>
            </a:r>
          </a:p>
        </p:txBody>
      </p:sp>
    </p:spTree>
    <p:extLst>
      <p:ext uri="{BB962C8B-B14F-4D97-AF65-F5344CB8AC3E}">
        <p14:creationId xmlns:p14="http://schemas.microsoft.com/office/powerpoint/2010/main" val="3542314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ubtitle 2">
            <a:extLst>
              <a:ext uri="{FF2B5EF4-FFF2-40B4-BE49-F238E27FC236}">
                <a16:creationId xmlns:a16="http://schemas.microsoft.com/office/drawing/2014/main" id="{7E85A7B4-F6CF-4220-9F4F-95F551AA942D}"/>
              </a:ext>
            </a:extLst>
          </p:cNvPr>
          <p:cNvSpPr>
            <a:spLocks noGrp="1"/>
          </p:cNvSpPr>
          <p:nvPr>
            <p:ph type="subTitle" idx="13"/>
          </p:nvPr>
        </p:nvSpPr>
        <p:spPr>
          <a:xfrm>
            <a:off x="457200" y="47982"/>
            <a:ext cx="8229600" cy="651748"/>
          </a:xfrm>
        </p:spPr>
        <p:txBody>
          <a:bodyPr>
            <a:normAutofit/>
          </a:bodyPr>
          <a:lstStyle/>
          <a:p>
            <a:r>
              <a:rPr lang="en-US" dirty="0"/>
              <a:t>Visitor Overview</a:t>
            </a:r>
          </a:p>
        </p:txBody>
      </p:sp>
      <p:sp>
        <p:nvSpPr>
          <p:cNvPr id="4" name="Slide Number Placeholder 3">
            <a:extLst>
              <a:ext uri="{FF2B5EF4-FFF2-40B4-BE49-F238E27FC236}">
                <a16:creationId xmlns:a16="http://schemas.microsoft.com/office/drawing/2014/main" id="{12EC9096-0C03-754C-8B73-AA94D142DEA6}"/>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15</a:t>
            </a:fld>
            <a:endParaRPr lang="en-US" altLang="en-US" dirty="0"/>
          </a:p>
        </p:txBody>
      </p:sp>
      <p:sp>
        <p:nvSpPr>
          <p:cNvPr id="5" name="TextBox 4">
            <a:extLst>
              <a:ext uri="{FF2B5EF4-FFF2-40B4-BE49-F238E27FC236}">
                <a16:creationId xmlns:a16="http://schemas.microsoft.com/office/drawing/2014/main" id="{030B95A7-E9AD-D943-B615-96B9C49FB20A}"/>
              </a:ext>
            </a:extLst>
          </p:cNvPr>
          <p:cNvSpPr txBox="1"/>
          <p:nvPr/>
        </p:nvSpPr>
        <p:spPr>
          <a:xfrm>
            <a:off x="104172" y="6367463"/>
            <a:ext cx="7859210" cy="369332"/>
          </a:xfrm>
          <a:prstGeom prst="rect">
            <a:avLst/>
          </a:prstGeom>
          <a:noFill/>
        </p:spPr>
        <p:txBody>
          <a:bodyPr wrap="square" rtlCol="0">
            <a:spAutoFit/>
          </a:bodyPr>
          <a:lstStyle/>
          <a:p>
            <a:pPr algn="l"/>
            <a:r>
              <a:rPr lang="en-US" dirty="0">
                <a:latin typeface="+mn-lt"/>
              </a:rPr>
              <a:t>Visitors Only, n=234</a:t>
            </a:r>
          </a:p>
        </p:txBody>
      </p:sp>
      <p:pic>
        <p:nvPicPr>
          <p:cNvPr id="10" name="Picture 9" descr="Graphical user interface&#10;&#10;Description automatically generated with medium confidence">
            <a:extLst>
              <a:ext uri="{FF2B5EF4-FFF2-40B4-BE49-F238E27FC236}">
                <a16:creationId xmlns:a16="http://schemas.microsoft.com/office/drawing/2014/main" id="{3A45DD6A-2950-3322-6F4F-08B6AF2A4F02}"/>
              </a:ext>
            </a:extLst>
          </p:cNvPr>
          <p:cNvPicPr>
            <a:picLocks noChangeAspect="1"/>
          </p:cNvPicPr>
          <p:nvPr/>
        </p:nvPicPr>
        <p:blipFill>
          <a:blip r:embed="rId2"/>
          <a:stretch>
            <a:fillRect/>
          </a:stretch>
        </p:blipFill>
        <p:spPr>
          <a:xfrm>
            <a:off x="457200" y="1018996"/>
            <a:ext cx="7950200" cy="5029200"/>
          </a:xfrm>
          <a:prstGeom prst="rect">
            <a:avLst/>
          </a:prstGeom>
        </p:spPr>
      </p:pic>
      <p:sp>
        <p:nvSpPr>
          <p:cNvPr id="12" name="Rectangle 11">
            <a:extLst>
              <a:ext uri="{FF2B5EF4-FFF2-40B4-BE49-F238E27FC236}">
                <a16:creationId xmlns:a16="http://schemas.microsoft.com/office/drawing/2014/main" id="{E81EA07B-D22E-7D12-AF3F-D61380588DC7}"/>
              </a:ext>
            </a:extLst>
          </p:cNvPr>
          <p:cNvSpPr/>
          <p:nvPr/>
        </p:nvSpPr>
        <p:spPr>
          <a:xfrm>
            <a:off x="5537521" y="4017322"/>
            <a:ext cx="2945757" cy="1477328"/>
          </a:xfrm>
          <a:prstGeom prst="rect">
            <a:avLst/>
          </a:prstGeom>
          <a:solidFill>
            <a:schemeClr val="accent5">
              <a:lumMod val="60000"/>
              <a:lumOff val="40000"/>
            </a:schemeClr>
          </a:solidFill>
        </p:spPr>
        <p:txBody>
          <a:bodyPr wrap="square">
            <a:spAutoFit/>
          </a:bodyPr>
          <a:lstStyle/>
          <a:p>
            <a:r>
              <a:rPr lang="en-US" dirty="0">
                <a:solidFill>
                  <a:srgbClr val="000000"/>
                </a:solidFill>
                <a:latin typeface="Franklin Gothic Medium" panose="020B0603020102020204" pitchFamily="34" charset="0"/>
              </a:rPr>
              <a:t>"Other" Top Responses:</a:t>
            </a:r>
          </a:p>
          <a:p>
            <a:r>
              <a:rPr lang="en-US" dirty="0">
                <a:solidFill>
                  <a:srgbClr val="000000"/>
                </a:solidFill>
                <a:latin typeface="Franklin Gothic Medium" panose="020B0603020102020204" pitchFamily="34" charset="0"/>
              </a:rPr>
              <a:t>Curlew Lake, Curlew, Chewelah Golf Course,</a:t>
            </a:r>
            <a:r>
              <a:rPr lang="en-US" dirty="0"/>
              <a:t> </a:t>
            </a:r>
            <a:r>
              <a:rPr lang="en-US" dirty="0" err="1">
                <a:latin typeface="Franklin Gothic Medium" panose="020B0603020102020204" pitchFamily="34" charset="0"/>
              </a:rPr>
              <a:t>Stonerose</a:t>
            </a:r>
            <a:r>
              <a:rPr lang="en-US" dirty="0">
                <a:latin typeface="Franklin Gothic Medium" panose="020B0603020102020204" pitchFamily="34" charset="0"/>
              </a:rPr>
              <a:t> Fossil </a:t>
            </a:r>
            <a:r>
              <a:rPr lang="en-US">
                <a:latin typeface="Franklin Gothic Medium" panose="020B0603020102020204" pitchFamily="34" charset="0"/>
              </a:rPr>
              <a:t>Interpretive Cente</a:t>
            </a:r>
            <a:r>
              <a:rPr lang="en-US">
                <a:solidFill>
                  <a:srgbClr val="000000"/>
                </a:solidFill>
                <a:latin typeface="Franklin Gothic Medium" panose="020B0603020102020204" pitchFamily="34" charset="0"/>
              </a:rPr>
              <a:t>r</a:t>
            </a:r>
            <a:endParaRPr 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40752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ubtitle 2">
            <a:extLst>
              <a:ext uri="{FF2B5EF4-FFF2-40B4-BE49-F238E27FC236}">
                <a16:creationId xmlns:a16="http://schemas.microsoft.com/office/drawing/2014/main" id="{AEBE1DB6-F878-45FC-AF58-5AAC5100BF04}"/>
              </a:ext>
            </a:extLst>
          </p:cNvPr>
          <p:cNvSpPr>
            <a:spLocks noGrp="1"/>
          </p:cNvSpPr>
          <p:nvPr>
            <p:ph type="subTitle" idx="13"/>
          </p:nvPr>
        </p:nvSpPr>
        <p:spPr>
          <a:xfrm>
            <a:off x="457200" y="47982"/>
            <a:ext cx="8229600" cy="651748"/>
          </a:xfrm>
        </p:spPr>
        <p:txBody>
          <a:bodyPr>
            <a:normAutofit/>
          </a:bodyPr>
          <a:lstStyle/>
          <a:p>
            <a:r>
              <a:rPr lang="en-US" dirty="0"/>
              <a:t>Visitor Overview</a:t>
            </a:r>
          </a:p>
        </p:txBody>
      </p:sp>
      <p:sp>
        <p:nvSpPr>
          <p:cNvPr id="4" name="Slide Number Placeholder 3">
            <a:extLst>
              <a:ext uri="{FF2B5EF4-FFF2-40B4-BE49-F238E27FC236}">
                <a16:creationId xmlns:a16="http://schemas.microsoft.com/office/drawing/2014/main" id="{3DE9D957-29DD-C34A-9A58-A567DA7E20DE}"/>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16</a:t>
            </a:fld>
            <a:endParaRPr lang="en-US" altLang="en-US" dirty="0"/>
          </a:p>
        </p:txBody>
      </p:sp>
      <p:pic>
        <p:nvPicPr>
          <p:cNvPr id="3" name="Picture 2" descr="Timeline&#10;&#10;Description automatically generated">
            <a:extLst>
              <a:ext uri="{FF2B5EF4-FFF2-40B4-BE49-F238E27FC236}">
                <a16:creationId xmlns:a16="http://schemas.microsoft.com/office/drawing/2014/main" id="{1ADD2EAF-6591-5AEF-BA43-CCC4053557E6}"/>
              </a:ext>
            </a:extLst>
          </p:cNvPr>
          <p:cNvPicPr>
            <a:picLocks noChangeAspect="1"/>
          </p:cNvPicPr>
          <p:nvPr/>
        </p:nvPicPr>
        <p:blipFill>
          <a:blip r:embed="rId2"/>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138872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7F86CD2-CA06-7448-AD6B-06A1F8E46D7A}"/>
              </a:ext>
            </a:extLst>
          </p:cNvPr>
          <p:cNvSpPr>
            <a:spLocks noGrp="1"/>
          </p:cNvSpPr>
          <p:nvPr>
            <p:ph type="subTitle" idx="13"/>
          </p:nvPr>
        </p:nvSpPr>
        <p:spPr>
          <a:xfrm>
            <a:off x="457200" y="47982"/>
            <a:ext cx="8229600" cy="651748"/>
          </a:xfrm>
        </p:spPr>
        <p:txBody>
          <a:bodyPr>
            <a:normAutofit/>
          </a:bodyPr>
          <a:lstStyle/>
          <a:p>
            <a:r>
              <a:rPr lang="en-US" dirty="0"/>
              <a:t>Visitor Overview</a:t>
            </a:r>
          </a:p>
        </p:txBody>
      </p:sp>
      <p:sp>
        <p:nvSpPr>
          <p:cNvPr id="4" name="Slide Number Placeholder 3">
            <a:extLst>
              <a:ext uri="{FF2B5EF4-FFF2-40B4-BE49-F238E27FC236}">
                <a16:creationId xmlns:a16="http://schemas.microsoft.com/office/drawing/2014/main" id="{851131CB-F759-5645-8F3F-136095DB8376}"/>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17</a:t>
            </a:fld>
            <a:endParaRPr lang="en-US" altLang="en-US" dirty="0"/>
          </a:p>
        </p:txBody>
      </p:sp>
      <p:pic>
        <p:nvPicPr>
          <p:cNvPr id="5" name="Picture 4" descr="Chart, timeline, bar chart&#10;&#10;Description automatically generated">
            <a:extLst>
              <a:ext uri="{FF2B5EF4-FFF2-40B4-BE49-F238E27FC236}">
                <a16:creationId xmlns:a16="http://schemas.microsoft.com/office/drawing/2014/main" id="{88701BC1-CD9A-6DD9-7337-10280D6EAA45}"/>
              </a:ext>
            </a:extLst>
          </p:cNvPr>
          <p:cNvPicPr>
            <a:picLocks noChangeAspect="1"/>
          </p:cNvPicPr>
          <p:nvPr/>
        </p:nvPicPr>
        <p:blipFill>
          <a:blip r:embed="rId2"/>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678481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77A68A2-4A8C-124F-876E-114351E5C0DF}"/>
              </a:ext>
            </a:extLst>
          </p:cNvPr>
          <p:cNvGraphicFramePr>
            <a:graphicFrameLocks noGrp="1"/>
          </p:cNvGraphicFramePr>
          <p:nvPr>
            <p:ph idx="10"/>
            <p:extLst>
              <p:ext uri="{D42A27DB-BD31-4B8C-83A1-F6EECF244321}">
                <p14:modId xmlns:p14="http://schemas.microsoft.com/office/powerpoint/2010/main" val="4023674266"/>
              </p:ext>
            </p:extLst>
          </p:nvPr>
        </p:nvGraphicFramePr>
        <p:xfrm>
          <a:off x="457199" y="1068779"/>
          <a:ext cx="8229601" cy="525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a:extLst>
              <a:ext uri="{FF2B5EF4-FFF2-40B4-BE49-F238E27FC236}">
                <a16:creationId xmlns:a16="http://schemas.microsoft.com/office/drawing/2014/main" id="{37B981E4-1F83-194F-81CE-C470C5A06465}"/>
              </a:ext>
            </a:extLst>
          </p:cNvPr>
          <p:cNvSpPr>
            <a:spLocks noGrp="1"/>
          </p:cNvSpPr>
          <p:nvPr>
            <p:ph type="subTitle" idx="13"/>
          </p:nvPr>
        </p:nvSpPr>
        <p:spPr/>
        <p:txBody>
          <a:bodyPr/>
          <a:lstStyle/>
          <a:p>
            <a:r>
              <a:rPr lang="en-US" dirty="0"/>
              <a:t>Differences by Visitor Demographics</a:t>
            </a:r>
          </a:p>
          <a:p>
            <a:endParaRPr lang="en-US" dirty="0"/>
          </a:p>
        </p:txBody>
      </p:sp>
      <p:sp>
        <p:nvSpPr>
          <p:cNvPr id="4" name="Slide Number Placeholder 3">
            <a:extLst>
              <a:ext uri="{FF2B5EF4-FFF2-40B4-BE49-F238E27FC236}">
                <a16:creationId xmlns:a16="http://schemas.microsoft.com/office/drawing/2014/main" id="{FC6C89C7-C537-6C4C-AAB3-C2EFF8F5D082}"/>
              </a:ext>
            </a:extLst>
          </p:cNvPr>
          <p:cNvSpPr>
            <a:spLocks noGrp="1"/>
          </p:cNvSpPr>
          <p:nvPr>
            <p:ph type="sldNum" sz="quarter" idx="14"/>
          </p:nvPr>
        </p:nvSpPr>
        <p:spPr/>
        <p:txBody>
          <a:bodyPr/>
          <a:lstStyle/>
          <a:p>
            <a:pPr>
              <a:defRPr/>
            </a:pPr>
            <a:fld id="{9813EC25-B425-0045-8CB4-5DB1F8F2FBDC}" type="slidenum">
              <a:rPr lang="en-US" altLang="en-US" smtClean="0"/>
              <a:pPr>
                <a:defRPr/>
              </a:pPr>
              <a:t>18</a:t>
            </a:fld>
            <a:endParaRPr lang="en-US" altLang="en-US" dirty="0"/>
          </a:p>
        </p:txBody>
      </p:sp>
    </p:spTree>
    <p:extLst>
      <p:ext uri="{BB962C8B-B14F-4D97-AF65-F5344CB8AC3E}">
        <p14:creationId xmlns:p14="http://schemas.microsoft.com/office/powerpoint/2010/main" val="848228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80527A-F8B7-CE4C-961E-DC8C65449BB1}"/>
              </a:ext>
            </a:extLst>
          </p:cNvPr>
          <p:cNvSpPr>
            <a:spLocks noGrp="1"/>
          </p:cNvSpPr>
          <p:nvPr>
            <p:ph type="body" sz="quarter" idx="15"/>
          </p:nvPr>
        </p:nvSpPr>
        <p:spPr/>
        <p:txBody>
          <a:bodyPr/>
          <a:lstStyle/>
          <a:p>
            <a:r>
              <a:rPr lang="en-US" dirty="0"/>
              <a:t>Section II: Visitor Activities and Satisfaction</a:t>
            </a:r>
          </a:p>
        </p:txBody>
      </p:sp>
      <p:pic>
        <p:nvPicPr>
          <p:cNvPr id="5" name="Picture Placeholder 4">
            <a:extLst>
              <a:ext uri="{FF2B5EF4-FFF2-40B4-BE49-F238E27FC236}">
                <a16:creationId xmlns:a16="http://schemas.microsoft.com/office/drawing/2014/main" id="{97DC54C5-1417-0041-89D3-F030AFD580FC}"/>
              </a:ext>
            </a:extLst>
          </p:cNvPr>
          <p:cNvPicPr>
            <a:picLocks noGrp="1" noChangeAspect="1"/>
          </p:cNvPicPr>
          <p:nvPr>
            <p:ph type="pic" idx="14"/>
          </p:nvPr>
        </p:nvPicPr>
        <p:blipFill>
          <a:blip r:embed="rId2"/>
          <a:srcRect t="17035" b="17035"/>
          <a:stretch>
            <a:fillRect/>
          </a:stretch>
        </p:blipFill>
        <p:spPr>
          <a:prstGeom prst="rect">
            <a:avLst/>
          </a:prstGeom>
        </p:spPr>
      </p:pic>
    </p:spTree>
    <p:extLst>
      <p:ext uri="{BB962C8B-B14F-4D97-AF65-F5344CB8AC3E}">
        <p14:creationId xmlns:p14="http://schemas.microsoft.com/office/powerpoint/2010/main" val="3862448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Placeholder 2">
            <a:extLst>
              <a:ext uri="{FF2B5EF4-FFF2-40B4-BE49-F238E27FC236}">
                <a16:creationId xmlns:a16="http://schemas.microsoft.com/office/drawing/2014/main" id="{79899C2C-4A63-4944-A4E3-29B2D471842E}"/>
              </a:ext>
            </a:extLst>
          </p:cNvPr>
          <p:cNvSpPr>
            <a:spLocks noGrp="1" noChangeArrowheads="1"/>
          </p:cNvSpPr>
          <p:nvPr>
            <p:ph type="body" sz="quarter" idx="15"/>
          </p:nvPr>
        </p:nvSpPr>
        <p:spPr bwMode="auto">
          <a:xfrm>
            <a:off x="457200" y="3853921"/>
            <a:ext cx="8229600" cy="158749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numCol="1" anchorCtr="0" compatLnSpc="1">
            <a:prstTxWarp prst="textNoShape">
              <a:avLst/>
            </a:prstTxWarp>
            <a:normAutofit/>
          </a:bodyPr>
          <a:lstStyle/>
          <a:p>
            <a:r>
              <a:rPr lang="en-US" altLang="en-US" b="1" dirty="0"/>
              <a:t>Survey Summary</a:t>
            </a:r>
          </a:p>
        </p:txBody>
      </p:sp>
      <p:sp>
        <p:nvSpPr>
          <p:cNvPr id="17410" name="Text Placeholder 2">
            <a:extLst>
              <a:ext uri="{FF2B5EF4-FFF2-40B4-BE49-F238E27FC236}">
                <a16:creationId xmlns:a16="http://schemas.microsoft.com/office/drawing/2014/main" id="{92005302-119B-C047-B9C3-99709DBDAC25}"/>
              </a:ext>
            </a:extLst>
          </p:cNvPr>
          <p:cNvSpPr txBox="1">
            <a:spLocks noChangeArrowheads="1"/>
          </p:cNvSpPr>
          <p:nvPr/>
        </p:nvSpPr>
        <p:spPr bwMode="auto">
          <a:xfrm>
            <a:off x="273050" y="4668838"/>
            <a:ext cx="8559800"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pPr algn="r" eaLnBrk="1" hangingPunct="1">
              <a:spcBef>
                <a:spcPct val="20000"/>
              </a:spcBef>
            </a:pPr>
            <a:endParaRPr lang="en-US" altLang="en-US" sz="2800" dirty="0">
              <a:solidFill>
                <a:schemeClr val="bg1"/>
              </a:solidFill>
              <a:latin typeface="Trebuchet MS" panose="020B0703020202090204" pitchFamily="34" charset="0"/>
              <a:cs typeface="Gill Sans Light" panose="020B0302020104020203" pitchFamily="34" charset="-79"/>
            </a:endParaRPr>
          </a:p>
        </p:txBody>
      </p:sp>
      <p:pic>
        <p:nvPicPr>
          <p:cNvPr id="2" name="Picture Placeholder 1">
            <a:extLst>
              <a:ext uri="{FF2B5EF4-FFF2-40B4-BE49-F238E27FC236}">
                <a16:creationId xmlns:a16="http://schemas.microsoft.com/office/drawing/2014/main" id="{B01942DF-7F2D-784B-A9A1-C22761AF9496}"/>
              </a:ext>
            </a:extLst>
          </p:cNvPr>
          <p:cNvPicPr>
            <a:picLocks noGrp="1" noChangeAspect="1"/>
          </p:cNvPicPr>
          <p:nvPr>
            <p:ph type="pic" idx="14"/>
          </p:nvPr>
        </p:nvPicPr>
        <p:blipFill>
          <a:blip r:embed="rId3"/>
          <a:srcRect t="17035" b="17035"/>
          <a:stretch>
            <a:fillRect/>
          </a:stretch>
        </p:blipFill>
        <p:spPr>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51C0E68-448B-A646-A9DE-42337A2ECC59}"/>
              </a:ext>
            </a:extLst>
          </p:cNvPr>
          <p:cNvSpPr>
            <a:spLocks noGrp="1"/>
          </p:cNvSpPr>
          <p:nvPr>
            <p:ph type="sldNum" sz="quarter" idx="14"/>
          </p:nvPr>
        </p:nvSpPr>
        <p:spPr/>
        <p:txBody>
          <a:bodyPr/>
          <a:lstStyle/>
          <a:p>
            <a:pPr>
              <a:defRPr/>
            </a:pPr>
            <a:fld id="{9813EC25-B425-0045-8CB4-5DB1F8F2FBDC}" type="slidenum">
              <a:rPr lang="en-US" altLang="en-US" smtClean="0"/>
              <a:pPr>
                <a:defRPr/>
              </a:pPr>
              <a:t>20</a:t>
            </a:fld>
            <a:endParaRPr lang="en-US" altLang="en-US" dirty="0"/>
          </a:p>
        </p:txBody>
      </p:sp>
      <p:graphicFrame>
        <p:nvGraphicFramePr>
          <p:cNvPr id="5" name="Content Placeholder 4">
            <a:extLst>
              <a:ext uri="{FF2B5EF4-FFF2-40B4-BE49-F238E27FC236}">
                <a16:creationId xmlns:a16="http://schemas.microsoft.com/office/drawing/2014/main" id="{9ADD7F10-90A0-9547-8DF5-86265BA8051D}"/>
              </a:ext>
            </a:extLst>
          </p:cNvPr>
          <p:cNvGraphicFramePr>
            <a:graphicFrameLocks noGrp="1"/>
          </p:cNvGraphicFramePr>
          <p:nvPr>
            <p:ph idx="10"/>
            <p:extLst>
              <p:ext uri="{D42A27DB-BD31-4B8C-83A1-F6EECF244321}">
                <p14:modId xmlns:p14="http://schemas.microsoft.com/office/powerpoint/2010/main" val="3606980281"/>
              </p:ext>
            </p:extLst>
          </p:nvPr>
        </p:nvGraphicFramePr>
        <p:xfrm>
          <a:off x="457199" y="1068779"/>
          <a:ext cx="8229601" cy="525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a:extLst>
              <a:ext uri="{FF2B5EF4-FFF2-40B4-BE49-F238E27FC236}">
                <a16:creationId xmlns:a16="http://schemas.microsoft.com/office/drawing/2014/main" id="{3CB94705-1CA6-9042-AB37-890F2AC7B8BA}"/>
              </a:ext>
            </a:extLst>
          </p:cNvPr>
          <p:cNvSpPr>
            <a:spLocks noGrp="1"/>
          </p:cNvSpPr>
          <p:nvPr>
            <p:ph type="subTitle" idx="13"/>
          </p:nvPr>
        </p:nvSpPr>
        <p:spPr/>
        <p:txBody>
          <a:bodyPr/>
          <a:lstStyle/>
          <a:p>
            <a:r>
              <a:rPr lang="en-US" dirty="0"/>
              <a:t>Visitor Activities</a:t>
            </a:r>
          </a:p>
        </p:txBody>
      </p:sp>
    </p:spTree>
    <p:extLst>
      <p:ext uri="{BB962C8B-B14F-4D97-AF65-F5344CB8AC3E}">
        <p14:creationId xmlns:p14="http://schemas.microsoft.com/office/powerpoint/2010/main" val="553162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ubtitle 2">
            <a:extLst>
              <a:ext uri="{FF2B5EF4-FFF2-40B4-BE49-F238E27FC236}">
                <a16:creationId xmlns:a16="http://schemas.microsoft.com/office/drawing/2014/main" id="{2B0EC956-8AA4-4725-85FA-D31676C641F5}"/>
              </a:ext>
            </a:extLst>
          </p:cNvPr>
          <p:cNvSpPr>
            <a:spLocks noGrp="1"/>
          </p:cNvSpPr>
          <p:nvPr>
            <p:ph type="subTitle" idx="13"/>
          </p:nvPr>
        </p:nvSpPr>
        <p:spPr>
          <a:xfrm>
            <a:off x="457200" y="47982"/>
            <a:ext cx="8229600" cy="651748"/>
          </a:xfrm>
        </p:spPr>
        <p:txBody>
          <a:bodyPr>
            <a:normAutofit/>
          </a:bodyPr>
          <a:lstStyle/>
          <a:p>
            <a:r>
              <a:rPr lang="en-US" dirty="0"/>
              <a:t>Visitor Activities</a:t>
            </a:r>
          </a:p>
        </p:txBody>
      </p:sp>
      <p:sp>
        <p:nvSpPr>
          <p:cNvPr id="4" name="Slide Number Placeholder 3">
            <a:extLst>
              <a:ext uri="{FF2B5EF4-FFF2-40B4-BE49-F238E27FC236}">
                <a16:creationId xmlns:a16="http://schemas.microsoft.com/office/drawing/2014/main" id="{5136A789-2672-CD4D-9BB6-EFD3A100941A}"/>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21</a:t>
            </a:fld>
            <a:endParaRPr lang="en-US" altLang="en-US" dirty="0"/>
          </a:p>
        </p:txBody>
      </p:sp>
      <p:pic>
        <p:nvPicPr>
          <p:cNvPr id="3" name="Picture 2" descr="Timeline, bar chart&#10;&#10;Description automatically generated with medium confidence">
            <a:extLst>
              <a:ext uri="{FF2B5EF4-FFF2-40B4-BE49-F238E27FC236}">
                <a16:creationId xmlns:a16="http://schemas.microsoft.com/office/drawing/2014/main" id="{F7C93525-F529-C141-9C4A-70163C076F13}"/>
              </a:ext>
            </a:extLst>
          </p:cNvPr>
          <p:cNvPicPr>
            <a:picLocks noChangeAspect="1"/>
          </p:cNvPicPr>
          <p:nvPr/>
        </p:nvPicPr>
        <p:blipFill>
          <a:blip r:embed="rId2"/>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2103947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65C318A-C72D-274F-8BEE-03DAA9236408}"/>
              </a:ext>
            </a:extLst>
          </p:cNvPr>
          <p:cNvSpPr>
            <a:spLocks noGrp="1"/>
          </p:cNvSpPr>
          <p:nvPr>
            <p:ph type="subTitle" idx="13"/>
          </p:nvPr>
        </p:nvSpPr>
        <p:spPr>
          <a:xfrm>
            <a:off x="457200" y="47982"/>
            <a:ext cx="8229600" cy="651748"/>
          </a:xfrm>
        </p:spPr>
        <p:txBody>
          <a:bodyPr>
            <a:normAutofit/>
          </a:bodyPr>
          <a:lstStyle/>
          <a:p>
            <a:r>
              <a:rPr lang="en-US" dirty="0"/>
              <a:t>Visitor Satisfaction</a:t>
            </a:r>
          </a:p>
        </p:txBody>
      </p:sp>
      <p:sp>
        <p:nvSpPr>
          <p:cNvPr id="4" name="Slide Number Placeholder 3">
            <a:extLst>
              <a:ext uri="{FF2B5EF4-FFF2-40B4-BE49-F238E27FC236}">
                <a16:creationId xmlns:a16="http://schemas.microsoft.com/office/drawing/2014/main" id="{F7B7C645-0C58-EA41-AACA-56AF60471752}"/>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22</a:t>
            </a:fld>
            <a:endParaRPr lang="en-US" altLang="en-US" dirty="0"/>
          </a:p>
        </p:txBody>
      </p:sp>
      <p:sp>
        <p:nvSpPr>
          <p:cNvPr id="2" name="TextBox 1">
            <a:extLst>
              <a:ext uri="{FF2B5EF4-FFF2-40B4-BE49-F238E27FC236}">
                <a16:creationId xmlns:a16="http://schemas.microsoft.com/office/drawing/2014/main" id="{D6752ACE-EFB9-CDB1-BDD7-08C8FE2DCF37}"/>
              </a:ext>
            </a:extLst>
          </p:cNvPr>
          <p:cNvSpPr txBox="1"/>
          <p:nvPr/>
        </p:nvSpPr>
        <p:spPr>
          <a:xfrm>
            <a:off x="359228" y="6399779"/>
            <a:ext cx="2570127" cy="323165"/>
          </a:xfrm>
          <a:prstGeom prst="rect">
            <a:avLst/>
          </a:prstGeom>
          <a:noFill/>
        </p:spPr>
        <p:txBody>
          <a:bodyPr wrap="none" rtlCol="0">
            <a:spAutoFit/>
          </a:bodyPr>
          <a:lstStyle/>
          <a:p>
            <a:pPr algn="l"/>
            <a:r>
              <a:rPr lang="en-US" sz="1500" dirty="0">
                <a:solidFill>
                  <a:schemeClr val="bg2">
                    <a:lumMod val="50000"/>
                  </a:schemeClr>
                </a:solidFill>
                <a:latin typeface="+mn-lt"/>
              </a:rPr>
              <a:t>Note: Scale 1 = Low, 5 = High</a:t>
            </a:r>
          </a:p>
        </p:txBody>
      </p:sp>
      <p:pic>
        <p:nvPicPr>
          <p:cNvPr id="17" name="Picture 16" descr="Chart, bar chart&#10;&#10;Description automatically generated">
            <a:extLst>
              <a:ext uri="{FF2B5EF4-FFF2-40B4-BE49-F238E27FC236}">
                <a16:creationId xmlns:a16="http://schemas.microsoft.com/office/drawing/2014/main" id="{80C90A9D-5C1A-26EA-3443-6F13C35B0422}"/>
              </a:ext>
            </a:extLst>
          </p:cNvPr>
          <p:cNvPicPr>
            <a:picLocks noChangeAspect="1"/>
          </p:cNvPicPr>
          <p:nvPr/>
        </p:nvPicPr>
        <p:blipFill>
          <a:blip r:embed="rId2"/>
          <a:stretch>
            <a:fillRect/>
          </a:stretch>
        </p:blipFill>
        <p:spPr>
          <a:xfrm>
            <a:off x="359228" y="1035154"/>
            <a:ext cx="8407400" cy="5029200"/>
          </a:xfrm>
          <a:prstGeom prst="rect">
            <a:avLst/>
          </a:prstGeom>
        </p:spPr>
      </p:pic>
    </p:spTree>
    <p:extLst>
      <p:ext uri="{BB962C8B-B14F-4D97-AF65-F5344CB8AC3E}">
        <p14:creationId xmlns:p14="http://schemas.microsoft.com/office/powerpoint/2010/main" val="589243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ubtitle 2">
            <a:extLst>
              <a:ext uri="{FF2B5EF4-FFF2-40B4-BE49-F238E27FC236}">
                <a16:creationId xmlns:a16="http://schemas.microsoft.com/office/drawing/2014/main" id="{955630EC-A0F1-4118-BC0A-1CEE2ECE7E0A}"/>
              </a:ext>
            </a:extLst>
          </p:cNvPr>
          <p:cNvSpPr>
            <a:spLocks noGrp="1"/>
          </p:cNvSpPr>
          <p:nvPr>
            <p:ph type="subTitle" idx="13"/>
          </p:nvPr>
        </p:nvSpPr>
        <p:spPr>
          <a:xfrm>
            <a:off x="457200" y="47982"/>
            <a:ext cx="8229600" cy="651748"/>
          </a:xfrm>
        </p:spPr>
        <p:txBody>
          <a:bodyPr>
            <a:normAutofit/>
          </a:bodyPr>
          <a:lstStyle/>
          <a:p>
            <a:r>
              <a:rPr lang="en-US" dirty="0"/>
              <a:t>Visitor Satisfaction</a:t>
            </a:r>
          </a:p>
        </p:txBody>
      </p:sp>
      <p:sp>
        <p:nvSpPr>
          <p:cNvPr id="4" name="Slide Number Placeholder 3">
            <a:extLst>
              <a:ext uri="{FF2B5EF4-FFF2-40B4-BE49-F238E27FC236}">
                <a16:creationId xmlns:a16="http://schemas.microsoft.com/office/drawing/2014/main" id="{A7E9B6B2-F884-EC44-92E3-F5988ABAA873}"/>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23</a:t>
            </a:fld>
            <a:endParaRPr lang="en-US" altLang="en-US" dirty="0"/>
          </a:p>
        </p:txBody>
      </p:sp>
      <p:sp>
        <p:nvSpPr>
          <p:cNvPr id="5" name="TextBox 4">
            <a:extLst>
              <a:ext uri="{FF2B5EF4-FFF2-40B4-BE49-F238E27FC236}">
                <a16:creationId xmlns:a16="http://schemas.microsoft.com/office/drawing/2014/main" id="{7FC27A4E-5BE1-90F4-B3B8-175C73A72237}"/>
              </a:ext>
            </a:extLst>
          </p:cNvPr>
          <p:cNvSpPr txBox="1"/>
          <p:nvPr/>
        </p:nvSpPr>
        <p:spPr>
          <a:xfrm>
            <a:off x="359228" y="6399779"/>
            <a:ext cx="2570127" cy="323165"/>
          </a:xfrm>
          <a:prstGeom prst="rect">
            <a:avLst/>
          </a:prstGeom>
          <a:noFill/>
        </p:spPr>
        <p:txBody>
          <a:bodyPr wrap="none" rtlCol="0">
            <a:spAutoFit/>
          </a:bodyPr>
          <a:lstStyle/>
          <a:p>
            <a:pPr algn="l"/>
            <a:r>
              <a:rPr lang="en-US" sz="1500" dirty="0">
                <a:solidFill>
                  <a:schemeClr val="bg2">
                    <a:lumMod val="50000"/>
                  </a:schemeClr>
                </a:solidFill>
                <a:latin typeface="+mn-lt"/>
              </a:rPr>
              <a:t>Note: Scale 1 = Low, 5 = High</a:t>
            </a:r>
          </a:p>
        </p:txBody>
      </p:sp>
      <p:pic>
        <p:nvPicPr>
          <p:cNvPr id="8" name="Picture 7" descr="Chart, bar chart&#10;&#10;Description automatically generated">
            <a:extLst>
              <a:ext uri="{FF2B5EF4-FFF2-40B4-BE49-F238E27FC236}">
                <a16:creationId xmlns:a16="http://schemas.microsoft.com/office/drawing/2014/main" id="{291BB2BD-F8B0-235E-3398-80B4B26AA6AC}"/>
              </a:ext>
            </a:extLst>
          </p:cNvPr>
          <p:cNvPicPr>
            <a:picLocks noChangeAspect="1"/>
          </p:cNvPicPr>
          <p:nvPr/>
        </p:nvPicPr>
        <p:blipFill>
          <a:blip r:embed="rId2"/>
          <a:stretch>
            <a:fillRect/>
          </a:stretch>
        </p:blipFill>
        <p:spPr>
          <a:xfrm>
            <a:off x="368300" y="1035154"/>
            <a:ext cx="8407400" cy="5029200"/>
          </a:xfrm>
          <a:prstGeom prst="rect">
            <a:avLst/>
          </a:prstGeom>
        </p:spPr>
      </p:pic>
    </p:spTree>
    <p:extLst>
      <p:ext uri="{BB962C8B-B14F-4D97-AF65-F5344CB8AC3E}">
        <p14:creationId xmlns:p14="http://schemas.microsoft.com/office/powerpoint/2010/main" val="261732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C6C090E-AC01-3B46-AE3E-387EEDFA9D5C}"/>
              </a:ext>
            </a:extLst>
          </p:cNvPr>
          <p:cNvSpPr>
            <a:spLocks noGrp="1"/>
          </p:cNvSpPr>
          <p:nvPr>
            <p:ph type="subTitle" idx="13"/>
          </p:nvPr>
        </p:nvSpPr>
        <p:spPr>
          <a:xfrm>
            <a:off x="457200" y="47982"/>
            <a:ext cx="8229600" cy="651748"/>
          </a:xfrm>
        </p:spPr>
        <p:txBody>
          <a:bodyPr>
            <a:normAutofit/>
          </a:bodyPr>
          <a:lstStyle/>
          <a:p>
            <a:r>
              <a:rPr lang="en-US" dirty="0"/>
              <a:t>Visitor Satisfaction</a:t>
            </a:r>
          </a:p>
        </p:txBody>
      </p:sp>
      <p:sp>
        <p:nvSpPr>
          <p:cNvPr id="4" name="Slide Number Placeholder 3">
            <a:extLst>
              <a:ext uri="{FF2B5EF4-FFF2-40B4-BE49-F238E27FC236}">
                <a16:creationId xmlns:a16="http://schemas.microsoft.com/office/drawing/2014/main" id="{DE89CF58-CBF3-994E-A453-A0CFC392B232}"/>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24</a:t>
            </a:fld>
            <a:endParaRPr lang="en-US" altLang="en-US" dirty="0"/>
          </a:p>
        </p:txBody>
      </p:sp>
      <p:pic>
        <p:nvPicPr>
          <p:cNvPr id="14" name="Picture 13" descr="Chart&#10;&#10;Description automatically generated">
            <a:extLst>
              <a:ext uri="{FF2B5EF4-FFF2-40B4-BE49-F238E27FC236}">
                <a16:creationId xmlns:a16="http://schemas.microsoft.com/office/drawing/2014/main" id="{A0EBA3A6-402F-EC1A-30F4-45005C8D21A4}"/>
              </a:ext>
            </a:extLst>
          </p:cNvPr>
          <p:cNvPicPr>
            <a:picLocks noChangeAspect="1"/>
          </p:cNvPicPr>
          <p:nvPr/>
        </p:nvPicPr>
        <p:blipFill>
          <a:blip r:embed="rId2"/>
          <a:stretch>
            <a:fillRect/>
          </a:stretch>
        </p:blipFill>
        <p:spPr>
          <a:xfrm>
            <a:off x="457200" y="1018996"/>
            <a:ext cx="8229600" cy="5029200"/>
          </a:xfrm>
          <a:prstGeom prst="rect">
            <a:avLst/>
          </a:prstGeom>
        </p:spPr>
      </p:pic>
    </p:spTree>
    <p:extLst>
      <p:ext uri="{BB962C8B-B14F-4D97-AF65-F5344CB8AC3E}">
        <p14:creationId xmlns:p14="http://schemas.microsoft.com/office/powerpoint/2010/main" val="602544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87227B9-B7E7-994A-AC52-5BFDF7D913BA}"/>
              </a:ext>
            </a:extLst>
          </p:cNvPr>
          <p:cNvGraphicFramePr>
            <a:graphicFrameLocks noGrp="1"/>
          </p:cNvGraphicFramePr>
          <p:nvPr>
            <p:ph idx="10"/>
            <p:extLst>
              <p:ext uri="{D42A27DB-BD31-4B8C-83A1-F6EECF244321}">
                <p14:modId xmlns:p14="http://schemas.microsoft.com/office/powerpoint/2010/main" val="1004318563"/>
              </p:ext>
            </p:extLst>
          </p:nvPr>
        </p:nvGraphicFramePr>
        <p:xfrm>
          <a:off x="457199" y="1068779"/>
          <a:ext cx="8229601" cy="5258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ubtitle 2">
            <a:extLst>
              <a:ext uri="{FF2B5EF4-FFF2-40B4-BE49-F238E27FC236}">
                <a16:creationId xmlns:a16="http://schemas.microsoft.com/office/drawing/2014/main" id="{73D64886-CF71-6147-BF72-2DF90296B516}"/>
              </a:ext>
            </a:extLst>
          </p:cNvPr>
          <p:cNvSpPr>
            <a:spLocks noGrp="1"/>
          </p:cNvSpPr>
          <p:nvPr>
            <p:ph type="subTitle" idx="13"/>
          </p:nvPr>
        </p:nvSpPr>
        <p:spPr/>
        <p:txBody>
          <a:bodyPr/>
          <a:lstStyle/>
          <a:p>
            <a:r>
              <a:rPr lang="en-US" dirty="0"/>
              <a:t>Differences by Visitor Demographics</a:t>
            </a:r>
          </a:p>
        </p:txBody>
      </p:sp>
      <p:sp>
        <p:nvSpPr>
          <p:cNvPr id="4" name="Slide Number Placeholder 3">
            <a:extLst>
              <a:ext uri="{FF2B5EF4-FFF2-40B4-BE49-F238E27FC236}">
                <a16:creationId xmlns:a16="http://schemas.microsoft.com/office/drawing/2014/main" id="{AD87CC1B-6A8B-E64E-AC97-16602716EED3}"/>
              </a:ext>
            </a:extLst>
          </p:cNvPr>
          <p:cNvSpPr>
            <a:spLocks noGrp="1"/>
          </p:cNvSpPr>
          <p:nvPr>
            <p:ph type="sldNum" sz="quarter" idx="14"/>
          </p:nvPr>
        </p:nvSpPr>
        <p:spPr/>
        <p:txBody>
          <a:bodyPr/>
          <a:lstStyle/>
          <a:p>
            <a:pPr>
              <a:defRPr/>
            </a:pPr>
            <a:fld id="{9813EC25-B425-0045-8CB4-5DB1F8F2FBDC}" type="slidenum">
              <a:rPr lang="en-US" altLang="en-US" smtClean="0"/>
              <a:pPr>
                <a:defRPr/>
              </a:pPr>
              <a:t>25</a:t>
            </a:fld>
            <a:endParaRPr lang="en-US" altLang="en-US" dirty="0"/>
          </a:p>
        </p:txBody>
      </p:sp>
    </p:spTree>
    <p:extLst>
      <p:ext uri="{BB962C8B-B14F-4D97-AF65-F5344CB8AC3E}">
        <p14:creationId xmlns:p14="http://schemas.microsoft.com/office/powerpoint/2010/main" val="4007770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A81341-BB51-824B-B2E4-25DB4452EADE}"/>
              </a:ext>
            </a:extLst>
          </p:cNvPr>
          <p:cNvSpPr>
            <a:spLocks noGrp="1"/>
          </p:cNvSpPr>
          <p:nvPr>
            <p:ph type="body" sz="quarter" idx="15"/>
          </p:nvPr>
        </p:nvSpPr>
        <p:spPr/>
        <p:txBody>
          <a:bodyPr/>
          <a:lstStyle/>
          <a:p>
            <a:r>
              <a:rPr lang="en-US" dirty="0"/>
              <a:t>Section III: Trip Planning and Future Visits</a:t>
            </a:r>
          </a:p>
        </p:txBody>
      </p:sp>
      <p:sp>
        <p:nvSpPr>
          <p:cNvPr id="3" name="Slide Number Placeholder 2">
            <a:extLst>
              <a:ext uri="{FF2B5EF4-FFF2-40B4-BE49-F238E27FC236}">
                <a16:creationId xmlns:a16="http://schemas.microsoft.com/office/drawing/2014/main" id="{6824D488-2AE0-6441-857A-B3225EFF2FE3}"/>
              </a:ext>
            </a:extLst>
          </p:cNvPr>
          <p:cNvSpPr>
            <a:spLocks noGrp="1"/>
          </p:cNvSpPr>
          <p:nvPr>
            <p:ph type="sldNum" sz="quarter" idx="16"/>
          </p:nvPr>
        </p:nvSpPr>
        <p:spPr/>
        <p:txBody>
          <a:bodyPr/>
          <a:lstStyle/>
          <a:p>
            <a:pPr>
              <a:defRPr/>
            </a:pPr>
            <a:fld id="{21E821E7-641C-6549-972F-E64E5A1ADC1B}" type="slidenum">
              <a:rPr lang="en-US" altLang="en-US" smtClean="0"/>
              <a:pPr>
                <a:defRPr/>
              </a:pPr>
              <a:t>26</a:t>
            </a:fld>
            <a:endParaRPr lang="en-US" altLang="en-US" dirty="0"/>
          </a:p>
        </p:txBody>
      </p:sp>
      <p:pic>
        <p:nvPicPr>
          <p:cNvPr id="4" name="Picture 3">
            <a:extLst>
              <a:ext uri="{FF2B5EF4-FFF2-40B4-BE49-F238E27FC236}">
                <a16:creationId xmlns:a16="http://schemas.microsoft.com/office/drawing/2014/main" id="{47F3367B-6AED-DA44-8416-ACA566A90AF3}"/>
              </a:ext>
            </a:extLst>
          </p:cNvPr>
          <p:cNvPicPr>
            <a:picLocks noChangeAspect="1"/>
          </p:cNvPicPr>
          <p:nvPr/>
        </p:nvPicPr>
        <p:blipFill>
          <a:blip r:embed="rId2"/>
          <a:stretch>
            <a:fillRect/>
          </a:stretch>
        </p:blipFill>
        <p:spPr>
          <a:xfrm>
            <a:off x="0" y="-1"/>
            <a:ext cx="9144000" cy="3646715"/>
          </a:xfrm>
          <a:prstGeom prst="rect">
            <a:avLst/>
          </a:prstGeom>
        </p:spPr>
      </p:pic>
    </p:spTree>
    <p:extLst>
      <p:ext uri="{BB962C8B-B14F-4D97-AF65-F5344CB8AC3E}">
        <p14:creationId xmlns:p14="http://schemas.microsoft.com/office/powerpoint/2010/main" val="2544725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8794967-DEB4-0D4E-8E0D-D2040A94A2D3}"/>
              </a:ext>
            </a:extLst>
          </p:cNvPr>
          <p:cNvSpPr>
            <a:spLocks noGrp="1"/>
          </p:cNvSpPr>
          <p:nvPr>
            <p:ph type="subTitle" idx="13"/>
          </p:nvPr>
        </p:nvSpPr>
        <p:spPr>
          <a:xfrm>
            <a:off x="457200" y="47982"/>
            <a:ext cx="8229600" cy="651748"/>
          </a:xfrm>
        </p:spPr>
        <p:txBody>
          <a:bodyPr>
            <a:normAutofit/>
          </a:bodyPr>
          <a:lstStyle/>
          <a:p>
            <a:r>
              <a:rPr lang="en-US" dirty="0"/>
              <a:t>Trip Planning and Future Visits</a:t>
            </a:r>
          </a:p>
        </p:txBody>
      </p:sp>
      <p:sp>
        <p:nvSpPr>
          <p:cNvPr id="4" name="Slide Number Placeholder 3">
            <a:extLst>
              <a:ext uri="{FF2B5EF4-FFF2-40B4-BE49-F238E27FC236}">
                <a16:creationId xmlns:a16="http://schemas.microsoft.com/office/drawing/2014/main" id="{C6C9DCB4-0629-1B43-A329-86E963A1AEE9}"/>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27</a:t>
            </a:fld>
            <a:endParaRPr lang="en-US" altLang="en-US" dirty="0"/>
          </a:p>
        </p:txBody>
      </p:sp>
      <p:pic>
        <p:nvPicPr>
          <p:cNvPr id="5" name="Picture 4" descr="Timeline&#10;&#10;Description automatically generated">
            <a:extLst>
              <a:ext uri="{FF2B5EF4-FFF2-40B4-BE49-F238E27FC236}">
                <a16:creationId xmlns:a16="http://schemas.microsoft.com/office/drawing/2014/main" id="{B3A18907-3D6C-2A45-80F6-4AE85E7A5398}"/>
              </a:ext>
            </a:extLst>
          </p:cNvPr>
          <p:cNvPicPr>
            <a:picLocks noChangeAspect="1"/>
          </p:cNvPicPr>
          <p:nvPr/>
        </p:nvPicPr>
        <p:blipFill>
          <a:blip r:embed="rId2"/>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2610391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ubtitle 2">
            <a:extLst>
              <a:ext uri="{FF2B5EF4-FFF2-40B4-BE49-F238E27FC236}">
                <a16:creationId xmlns:a16="http://schemas.microsoft.com/office/drawing/2014/main" id="{28B7F525-97D1-419D-B78F-8B0039B7D7CC}"/>
              </a:ext>
            </a:extLst>
          </p:cNvPr>
          <p:cNvSpPr>
            <a:spLocks noGrp="1"/>
          </p:cNvSpPr>
          <p:nvPr>
            <p:ph type="subTitle" idx="13"/>
          </p:nvPr>
        </p:nvSpPr>
        <p:spPr>
          <a:xfrm>
            <a:off x="457200" y="47982"/>
            <a:ext cx="8229600" cy="651748"/>
          </a:xfrm>
        </p:spPr>
        <p:txBody>
          <a:bodyPr/>
          <a:lstStyle/>
          <a:p>
            <a:r>
              <a:rPr lang="en-US" dirty="0"/>
              <a:t>Trip Planning and Future Visits</a:t>
            </a:r>
          </a:p>
          <a:p>
            <a:endParaRPr lang="en-US" dirty="0"/>
          </a:p>
        </p:txBody>
      </p:sp>
      <p:sp>
        <p:nvSpPr>
          <p:cNvPr id="4" name="Slide Number Placeholder 3">
            <a:extLst>
              <a:ext uri="{FF2B5EF4-FFF2-40B4-BE49-F238E27FC236}">
                <a16:creationId xmlns:a16="http://schemas.microsoft.com/office/drawing/2014/main" id="{8663E790-BF8C-274E-A75C-CA1E62DE7CB7}"/>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28</a:t>
            </a:fld>
            <a:endParaRPr lang="en-US" altLang="en-US" dirty="0"/>
          </a:p>
        </p:txBody>
      </p:sp>
      <p:pic>
        <p:nvPicPr>
          <p:cNvPr id="3" name="Picture 2" descr="Chart, pie chart&#10;&#10;Description automatically generated">
            <a:extLst>
              <a:ext uri="{FF2B5EF4-FFF2-40B4-BE49-F238E27FC236}">
                <a16:creationId xmlns:a16="http://schemas.microsoft.com/office/drawing/2014/main" id="{6F8B13E7-D146-9CD5-1C06-770063CCDB59}"/>
              </a:ext>
            </a:extLst>
          </p:cNvPr>
          <p:cNvPicPr>
            <a:picLocks noChangeAspect="1"/>
          </p:cNvPicPr>
          <p:nvPr/>
        </p:nvPicPr>
        <p:blipFill>
          <a:blip r:embed="rId2"/>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1888694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ubtitle 2">
            <a:extLst>
              <a:ext uri="{FF2B5EF4-FFF2-40B4-BE49-F238E27FC236}">
                <a16:creationId xmlns:a16="http://schemas.microsoft.com/office/drawing/2014/main" id="{7D98C2B4-A37B-46F3-AE07-D5F5186B7FD5}"/>
              </a:ext>
            </a:extLst>
          </p:cNvPr>
          <p:cNvSpPr>
            <a:spLocks noGrp="1"/>
          </p:cNvSpPr>
          <p:nvPr>
            <p:ph type="subTitle" idx="13"/>
          </p:nvPr>
        </p:nvSpPr>
        <p:spPr>
          <a:xfrm>
            <a:off x="457200" y="47982"/>
            <a:ext cx="8229600" cy="651748"/>
          </a:xfrm>
        </p:spPr>
        <p:txBody>
          <a:bodyPr>
            <a:normAutofit/>
          </a:bodyPr>
          <a:lstStyle/>
          <a:p>
            <a:r>
              <a:rPr lang="en-US" dirty="0"/>
              <a:t>Trip Planning and Future Visits</a:t>
            </a:r>
          </a:p>
          <a:p>
            <a:endParaRPr lang="en-US" dirty="0"/>
          </a:p>
        </p:txBody>
      </p:sp>
      <p:sp>
        <p:nvSpPr>
          <p:cNvPr id="4" name="Slide Number Placeholder 3">
            <a:extLst>
              <a:ext uri="{FF2B5EF4-FFF2-40B4-BE49-F238E27FC236}">
                <a16:creationId xmlns:a16="http://schemas.microsoft.com/office/drawing/2014/main" id="{6E418E48-59A0-644B-94B4-2705BF286EB5}"/>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29</a:t>
            </a:fld>
            <a:endParaRPr lang="en-US" altLang="en-US" dirty="0"/>
          </a:p>
        </p:txBody>
      </p:sp>
      <p:pic>
        <p:nvPicPr>
          <p:cNvPr id="3" name="Picture 2" descr="A picture containing timeline&#10;&#10;Description automatically generated">
            <a:extLst>
              <a:ext uri="{FF2B5EF4-FFF2-40B4-BE49-F238E27FC236}">
                <a16:creationId xmlns:a16="http://schemas.microsoft.com/office/drawing/2014/main" id="{ACC24DF0-79F1-0A4D-2714-59BB3C230DD6}"/>
              </a:ext>
            </a:extLst>
          </p:cNvPr>
          <p:cNvPicPr>
            <a:picLocks noChangeAspect="1"/>
          </p:cNvPicPr>
          <p:nvPr/>
        </p:nvPicPr>
        <p:blipFill>
          <a:blip r:embed="rId2"/>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3450192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ontent Placeholder 5">
            <a:extLst>
              <a:ext uri="{FF2B5EF4-FFF2-40B4-BE49-F238E27FC236}">
                <a16:creationId xmlns:a16="http://schemas.microsoft.com/office/drawing/2014/main" id="{A878C701-ED81-2649-979B-8D4A2F935300}"/>
              </a:ext>
            </a:extLst>
          </p:cNvPr>
          <p:cNvSpPr>
            <a:spLocks noGrp="1" noChangeArrowheads="1"/>
          </p:cNvSpPr>
          <p:nvPr>
            <p:ph idx="10"/>
          </p:nvPr>
        </p:nvSpPr>
        <p:spPr bwMode="auto">
          <a:xfrm>
            <a:off x="457200" y="2599543"/>
            <a:ext cx="8229600" cy="40298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itchFamily="2" charset="2"/>
              <a:buChar char="§"/>
            </a:pPr>
            <a:r>
              <a:rPr lang="en-US" altLang="en-US" sz="2000" dirty="0">
                <a:cs typeface="Gill Sans" panose="020B0502020104020203" pitchFamily="34" charset="-79"/>
              </a:rPr>
              <a:t>Online distribution via email lists and social media:</a:t>
            </a:r>
          </a:p>
          <a:p>
            <a:pPr lvl="1"/>
            <a:r>
              <a:rPr lang="en-US" sz="1500" dirty="0"/>
              <a:t>The survey link and information was sent out via email to the Tri County Economic Development District’s (TEDD) main contact list of over 900 email addresses. </a:t>
            </a:r>
          </a:p>
          <a:p>
            <a:pPr lvl="1"/>
            <a:r>
              <a:rPr lang="en-US" sz="1500" dirty="0"/>
              <a:t>Survey link posted to TEDD Facebook and Twitter feeds, as well as on our Visit Northeast Washington Facebook, Instagram and Twitter feeds.</a:t>
            </a:r>
          </a:p>
          <a:p>
            <a:pPr lvl="1"/>
            <a:r>
              <a:rPr lang="en-US" sz="1500" dirty="0"/>
              <a:t>A flyer with the QR code was displayed at the Visit Northeast Washington booth during the Spokane Great Outdoor and Bike Show.</a:t>
            </a:r>
          </a:p>
          <a:p>
            <a:r>
              <a:rPr lang="en-US" sz="2000" dirty="0">
                <a:cs typeface="Gill Sans" panose="020B0502020104020203" pitchFamily="34" charset="-79"/>
              </a:rPr>
              <a:t>Physical distribution of survey outreach cards at the following locations:</a:t>
            </a:r>
          </a:p>
          <a:p>
            <a:pPr lvl="1"/>
            <a:r>
              <a:rPr lang="en-US" sz="1500" dirty="0"/>
              <a:t>400 cards with the survey link and information were distributed across the tri-county area, primarily to lodging establishments where the cards could be left in guest rooms.</a:t>
            </a:r>
          </a:p>
          <a:p>
            <a:pPr lvl="1"/>
            <a:r>
              <a:rPr lang="en-US" sz="1500" dirty="0"/>
              <a:t>A flyer with the survey information and QR code were placed in plexiglass stands and distributed to 12 businesses, including 49 Degrees North Ski Resort, </a:t>
            </a:r>
            <a:r>
              <a:rPr lang="en-US" sz="1500" dirty="0" err="1"/>
              <a:t>Stonerose</a:t>
            </a:r>
            <a:r>
              <a:rPr lang="en-US" sz="1500" dirty="0"/>
              <a:t> Fossil Interpretive Center, among others.</a:t>
            </a:r>
          </a:p>
          <a:p>
            <a:pPr>
              <a:buFont typeface="Wingdings" pitchFamily="2" charset="2"/>
              <a:buChar char="§"/>
            </a:pPr>
            <a:endParaRPr lang="en-US" altLang="en-US" sz="2000" dirty="0">
              <a:cs typeface="Gill Sans" panose="020B0502020104020203" pitchFamily="34" charset="-79"/>
            </a:endParaRPr>
          </a:p>
        </p:txBody>
      </p:sp>
      <p:sp>
        <p:nvSpPr>
          <p:cNvPr id="19458" name="Subtitle 6">
            <a:extLst>
              <a:ext uri="{FF2B5EF4-FFF2-40B4-BE49-F238E27FC236}">
                <a16:creationId xmlns:a16="http://schemas.microsoft.com/office/drawing/2014/main" id="{0799957B-BB81-FC4D-B892-9377E90E9CE8}"/>
              </a:ext>
            </a:extLst>
          </p:cNvPr>
          <p:cNvSpPr>
            <a:spLocks noGrp="1" noChangeArrowheads="1"/>
          </p:cNvSpPr>
          <p:nvPr>
            <p:ph type="subTitle" idx="13"/>
          </p:nvPr>
        </p:nvSpPr>
        <p:spPr bwMode="auto">
          <a:xfrm>
            <a:off x="457200" y="47625"/>
            <a:ext cx="8229600" cy="652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cs typeface="Gill Sans Light" panose="020B0302020104020203" pitchFamily="34" charset="-79"/>
              </a:rPr>
              <a:t>Survey Dates</a:t>
            </a:r>
          </a:p>
        </p:txBody>
      </p:sp>
      <p:sp>
        <p:nvSpPr>
          <p:cNvPr id="19459" name="Slide Number Placeholder 2">
            <a:extLst>
              <a:ext uri="{FF2B5EF4-FFF2-40B4-BE49-F238E27FC236}">
                <a16:creationId xmlns:a16="http://schemas.microsoft.com/office/drawing/2014/main" id="{2A7F5802-FC68-D049-8A17-377781E848A9}"/>
              </a:ext>
            </a:extLst>
          </p:cNvPr>
          <p:cNvSpPr>
            <a:spLocks noGrp="1" noChangeArrowheads="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77"/>
              </a:defRPr>
            </a:lvl1pPr>
            <a:lvl2pPr marL="742950" indent="-285750">
              <a:defRPr>
                <a:solidFill>
                  <a:schemeClr val="tx1"/>
                </a:solidFill>
                <a:latin typeface="Gill Sans MT" panose="020B0502020104020203" pitchFamily="34" charset="77"/>
              </a:defRPr>
            </a:lvl2pPr>
            <a:lvl3pPr marL="1143000" indent="-228600">
              <a:defRPr>
                <a:solidFill>
                  <a:schemeClr val="tx1"/>
                </a:solidFill>
                <a:latin typeface="Gill Sans MT" panose="020B0502020104020203" pitchFamily="34" charset="77"/>
              </a:defRPr>
            </a:lvl3pPr>
            <a:lvl4pPr marL="1600200" indent="-228600">
              <a:defRPr>
                <a:solidFill>
                  <a:schemeClr val="tx1"/>
                </a:solidFill>
                <a:latin typeface="Gill Sans MT" panose="020B0502020104020203" pitchFamily="34" charset="77"/>
              </a:defRPr>
            </a:lvl4pPr>
            <a:lvl5pPr marL="2057400" indent="-228600">
              <a:defRPr>
                <a:solidFill>
                  <a:schemeClr val="tx1"/>
                </a:solidFill>
                <a:latin typeface="Gill Sans MT" panose="020B0502020104020203" pitchFamily="34" charset="77"/>
              </a:defRPr>
            </a:lvl5pPr>
            <a:lvl6pPr marL="2514600" indent="-228600" defTabSz="457200" eaLnBrk="0" fontAlgn="base" hangingPunct="0">
              <a:spcBef>
                <a:spcPct val="0"/>
              </a:spcBef>
              <a:spcAft>
                <a:spcPct val="0"/>
              </a:spcAft>
              <a:defRPr>
                <a:solidFill>
                  <a:schemeClr val="tx1"/>
                </a:solidFill>
                <a:latin typeface="Gill Sans MT" panose="020B0502020104020203" pitchFamily="34" charset="77"/>
              </a:defRPr>
            </a:lvl6pPr>
            <a:lvl7pPr marL="2971800" indent="-228600" defTabSz="457200" eaLnBrk="0" fontAlgn="base" hangingPunct="0">
              <a:spcBef>
                <a:spcPct val="0"/>
              </a:spcBef>
              <a:spcAft>
                <a:spcPct val="0"/>
              </a:spcAft>
              <a:defRPr>
                <a:solidFill>
                  <a:schemeClr val="tx1"/>
                </a:solidFill>
                <a:latin typeface="Gill Sans MT" panose="020B0502020104020203" pitchFamily="34" charset="77"/>
              </a:defRPr>
            </a:lvl7pPr>
            <a:lvl8pPr marL="3429000" indent="-228600" defTabSz="457200" eaLnBrk="0" fontAlgn="base" hangingPunct="0">
              <a:spcBef>
                <a:spcPct val="0"/>
              </a:spcBef>
              <a:spcAft>
                <a:spcPct val="0"/>
              </a:spcAft>
              <a:defRPr>
                <a:solidFill>
                  <a:schemeClr val="tx1"/>
                </a:solidFill>
                <a:latin typeface="Gill Sans MT" panose="020B0502020104020203" pitchFamily="34" charset="77"/>
              </a:defRPr>
            </a:lvl8pPr>
            <a:lvl9pPr marL="3886200" indent="-228600" defTabSz="457200" eaLnBrk="0" fontAlgn="base" hangingPunct="0">
              <a:spcBef>
                <a:spcPct val="0"/>
              </a:spcBef>
              <a:spcAft>
                <a:spcPct val="0"/>
              </a:spcAft>
              <a:defRPr>
                <a:solidFill>
                  <a:schemeClr val="tx1"/>
                </a:solidFill>
                <a:latin typeface="Gill Sans MT" panose="020B0502020104020203" pitchFamily="34" charset="77"/>
              </a:defRPr>
            </a:lvl9pPr>
          </a:lstStyle>
          <a:p>
            <a:fld id="{D5AB4F20-EA67-324C-BA48-F590BABBCCD5}" type="slidenum">
              <a:rPr lang="en-US" altLang="en-US">
                <a:solidFill>
                  <a:srgbClr val="898989"/>
                </a:solidFill>
                <a:latin typeface="Gill Sans" panose="020B0502020104020203" pitchFamily="34" charset="-79"/>
              </a:rPr>
              <a:pPr/>
              <a:t>3</a:t>
            </a:fld>
            <a:endParaRPr lang="en-US" altLang="en-US" dirty="0">
              <a:solidFill>
                <a:srgbClr val="898989"/>
              </a:solidFill>
              <a:latin typeface="Gill Sans" panose="020B0502020104020203" pitchFamily="34" charset="-79"/>
            </a:endParaRPr>
          </a:p>
        </p:txBody>
      </p:sp>
      <p:cxnSp>
        <p:nvCxnSpPr>
          <p:cNvPr id="3" name="Straight Connector 2">
            <a:extLst>
              <a:ext uri="{FF2B5EF4-FFF2-40B4-BE49-F238E27FC236}">
                <a16:creationId xmlns:a16="http://schemas.microsoft.com/office/drawing/2014/main" id="{B7772406-5653-0540-8C22-02A7F35AB646}"/>
              </a:ext>
            </a:extLst>
          </p:cNvPr>
          <p:cNvCxnSpPr/>
          <p:nvPr/>
        </p:nvCxnSpPr>
        <p:spPr>
          <a:xfrm>
            <a:off x="457200" y="1261641"/>
            <a:ext cx="82296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280D1885-BAED-EA46-803A-5D604E06BBE4}"/>
              </a:ext>
            </a:extLst>
          </p:cNvPr>
          <p:cNvCxnSpPr>
            <a:cxnSpLocks/>
          </p:cNvCxnSpPr>
          <p:nvPr/>
        </p:nvCxnSpPr>
        <p:spPr>
          <a:xfrm>
            <a:off x="763929" y="1261641"/>
            <a:ext cx="0" cy="58720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54F097E8-1536-284C-8259-3B2C964ADF6E}"/>
              </a:ext>
            </a:extLst>
          </p:cNvPr>
          <p:cNvSpPr txBox="1"/>
          <p:nvPr/>
        </p:nvSpPr>
        <p:spPr>
          <a:xfrm>
            <a:off x="208344" y="1823195"/>
            <a:ext cx="2012329" cy="646331"/>
          </a:xfrm>
          <a:prstGeom prst="rect">
            <a:avLst/>
          </a:prstGeom>
          <a:solidFill>
            <a:schemeClr val="bg2"/>
          </a:solidFill>
        </p:spPr>
        <p:txBody>
          <a:bodyPr wrap="square" rtlCol="0">
            <a:spAutoFit/>
          </a:bodyPr>
          <a:lstStyle/>
          <a:p>
            <a:pPr marL="0" indent="0">
              <a:buNone/>
            </a:pPr>
            <a:r>
              <a:rPr lang="en-US" altLang="en-US" dirty="0">
                <a:cs typeface="Gill Sans" panose="020B0502020104020203" pitchFamily="34" charset="-79"/>
              </a:rPr>
              <a:t>Survey Opened</a:t>
            </a:r>
          </a:p>
          <a:p>
            <a:pPr marL="0" indent="0">
              <a:buNone/>
            </a:pPr>
            <a:r>
              <a:rPr lang="en-US" altLang="en-US" b="1" dirty="0">
                <a:cs typeface="Gill Sans" panose="020B0502020104020203" pitchFamily="34" charset="-79"/>
              </a:rPr>
              <a:t>February 6, 2022</a:t>
            </a:r>
          </a:p>
        </p:txBody>
      </p:sp>
      <p:sp>
        <p:nvSpPr>
          <p:cNvPr id="16" name="TextBox 15">
            <a:extLst>
              <a:ext uri="{FF2B5EF4-FFF2-40B4-BE49-F238E27FC236}">
                <a16:creationId xmlns:a16="http://schemas.microsoft.com/office/drawing/2014/main" id="{491FFD1C-7F10-3C4C-BE51-91F89EF0B662}"/>
              </a:ext>
            </a:extLst>
          </p:cNvPr>
          <p:cNvSpPr txBox="1"/>
          <p:nvPr/>
        </p:nvSpPr>
        <p:spPr>
          <a:xfrm>
            <a:off x="6418169" y="1848849"/>
            <a:ext cx="2268631" cy="646331"/>
          </a:xfrm>
          <a:prstGeom prst="rect">
            <a:avLst/>
          </a:prstGeom>
          <a:solidFill>
            <a:schemeClr val="bg2"/>
          </a:solidFill>
        </p:spPr>
        <p:txBody>
          <a:bodyPr wrap="square" rtlCol="0">
            <a:spAutoFit/>
          </a:bodyPr>
          <a:lstStyle/>
          <a:p>
            <a:pPr marL="0" indent="0">
              <a:buNone/>
            </a:pPr>
            <a:r>
              <a:rPr lang="en-US" altLang="en-US" dirty="0">
                <a:cs typeface="Gill Sans" panose="020B0502020104020203" pitchFamily="34" charset="-79"/>
              </a:rPr>
              <a:t>Survey Closed</a:t>
            </a:r>
          </a:p>
          <a:p>
            <a:pPr marL="0" indent="0">
              <a:buNone/>
            </a:pPr>
            <a:r>
              <a:rPr lang="en-US" altLang="en-US" b="1" dirty="0">
                <a:cs typeface="Gill Sans" panose="020B0502020104020203" pitchFamily="34" charset="-79"/>
              </a:rPr>
              <a:t>March 18, 2022</a:t>
            </a:r>
          </a:p>
        </p:txBody>
      </p:sp>
      <p:cxnSp>
        <p:nvCxnSpPr>
          <p:cNvPr id="17" name="Straight Connector 16">
            <a:extLst>
              <a:ext uri="{FF2B5EF4-FFF2-40B4-BE49-F238E27FC236}">
                <a16:creationId xmlns:a16="http://schemas.microsoft.com/office/drawing/2014/main" id="{103E81BB-7099-1E4F-B208-325335BA2420}"/>
              </a:ext>
            </a:extLst>
          </p:cNvPr>
          <p:cNvCxnSpPr>
            <a:cxnSpLocks/>
          </p:cNvCxnSpPr>
          <p:nvPr/>
        </p:nvCxnSpPr>
        <p:spPr>
          <a:xfrm>
            <a:off x="8358851" y="1275145"/>
            <a:ext cx="0" cy="573704"/>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ubtitle 2">
            <a:extLst>
              <a:ext uri="{FF2B5EF4-FFF2-40B4-BE49-F238E27FC236}">
                <a16:creationId xmlns:a16="http://schemas.microsoft.com/office/drawing/2014/main" id="{1524CD48-DC6A-4B0E-A903-FA890393398F}"/>
              </a:ext>
            </a:extLst>
          </p:cNvPr>
          <p:cNvSpPr>
            <a:spLocks noGrp="1"/>
          </p:cNvSpPr>
          <p:nvPr>
            <p:ph type="subTitle" idx="13"/>
          </p:nvPr>
        </p:nvSpPr>
        <p:spPr>
          <a:xfrm>
            <a:off x="457200" y="47982"/>
            <a:ext cx="8229600" cy="651748"/>
          </a:xfrm>
        </p:spPr>
        <p:txBody>
          <a:bodyPr>
            <a:normAutofit/>
          </a:bodyPr>
          <a:lstStyle/>
          <a:p>
            <a:r>
              <a:rPr lang="en-US" dirty="0"/>
              <a:t>Trip Planning and Future Visits</a:t>
            </a:r>
          </a:p>
          <a:p>
            <a:endParaRPr lang="en-US" dirty="0"/>
          </a:p>
        </p:txBody>
      </p:sp>
      <p:sp>
        <p:nvSpPr>
          <p:cNvPr id="4" name="Slide Number Placeholder 3">
            <a:extLst>
              <a:ext uri="{FF2B5EF4-FFF2-40B4-BE49-F238E27FC236}">
                <a16:creationId xmlns:a16="http://schemas.microsoft.com/office/drawing/2014/main" id="{E933AF8A-8E2B-814C-B1F3-1AB3942011A1}"/>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30</a:t>
            </a:fld>
            <a:endParaRPr lang="en-US" altLang="en-US" dirty="0"/>
          </a:p>
        </p:txBody>
      </p:sp>
      <p:pic>
        <p:nvPicPr>
          <p:cNvPr id="3" name="Picture 2" descr="Timeline&#10;&#10;Description automatically generated">
            <a:extLst>
              <a:ext uri="{FF2B5EF4-FFF2-40B4-BE49-F238E27FC236}">
                <a16:creationId xmlns:a16="http://schemas.microsoft.com/office/drawing/2014/main" id="{175880EB-72F8-0327-DBA3-CDE0471B3DDA}"/>
              </a:ext>
            </a:extLst>
          </p:cNvPr>
          <p:cNvPicPr>
            <a:picLocks noChangeAspect="1"/>
          </p:cNvPicPr>
          <p:nvPr/>
        </p:nvPicPr>
        <p:blipFill>
          <a:blip r:embed="rId2"/>
          <a:stretch>
            <a:fillRect/>
          </a:stretch>
        </p:blipFill>
        <p:spPr>
          <a:xfrm>
            <a:off x="457200" y="1018996"/>
            <a:ext cx="7315200" cy="5029200"/>
          </a:xfrm>
          <a:prstGeom prst="rect">
            <a:avLst/>
          </a:prstGeom>
        </p:spPr>
      </p:pic>
    </p:spTree>
    <p:extLst>
      <p:ext uri="{BB962C8B-B14F-4D97-AF65-F5344CB8AC3E}">
        <p14:creationId xmlns:p14="http://schemas.microsoft.com/office/powerpoint/2010/main" val="2108915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imeline&#10;&#10;Description automatically generated">
            <a:extLst>
              <a:ext uri="{FF2B5EF4-FFF2-40B4-BE49-F238E27FC236}">
                <a16:creationId xmlns:a16="http://schemas.microsoft.com/office/drawing/2014/main" id="{C0D7D743-0648-F361-0A4A-7AC9AC8C5CF0}"/>
              </a:ext>
            </a:extLst>
          </p:cNvPr>
          <p:cNvPicPr>
            <a:picLocks noChangeAspect="1"/>
          </p:cNvPicPr>
          <p:nvPr/>
        </p:nvPicPr>
        <p:blipFill>
          <a:blip r:embed="rId3"/>
          <a:stretch>
            <a:fillRect/>
          </a:stretch>
        </p:blipFill>
        <p:spPr>
          <a:xfrm>
            <a:off x="457200" y="914400"/>
            <a:ext cx="8229600" cy="5029200"/>
          </a:xfrm>
          <a:prstGeom prst="rect">
            <a:avLst/>
          </a:prstGeom>
        </p:spPr>
      </p:pic>
      <p:sp>
        <p:nvSpPr>
          <p:cNvPr id="72" name="Subtitle 2">
            <a:extLst>
              <a:ext uri="{FF2B5EF4-FFF2-40B4-BE49-F238E27FC236}">
                <a16:creationId xmlns:a16="http://schemas.microsoft.com/office/drawing/2014/main" id="{EEF9ADD5-F53C-48EB-A417-6E2221F5C475}"/>
              </a:ext>
            </a:extLst>
          </p:cNvPr>
          <p:cNvSpPr>
            <a:spLocks noGrp="1"/>
          </p:cNvSpPr>
          <p:nvPr>
            <p:ph type="subTitle" idx="13"/>
          </p:nvPr>
        </p:nvSpPr>
        <p:spPr>
          <a:xfrm>
            <a:off x="457200" y="47982"/>
            <a:ext cx="8229600" cy="651748"/>
          </a:xfrm>
        </p:spPr>
        <p:txBody>
          <a:bodyPr/>
          <a:lstStyle/>
          <a:p>
            <a:r>
              <a:rPr lang="en-US" dirty="0"/>
              <a:t>Trip Planning and Future Visits</a:t>
            </a:r>
          </a:p>
          <a:p>
            <a:endParaRPr lang="en-US" dirty="0"/>
          </a:p>
        </p:txBody>
      </p:sp>
      <p:sp>
        <p:nvSpPr>
          <p:cNvPr id="4" name="Slide Number Placeholder 3">
            <a:extLst>
              <a:ext uri="{FF2B5EF4-FFF2-40B4-BE49-F238E27FC236}">
                <a16:creationId xmlns:a16="http://schemas.microsoft.com/office/drawing/2014/main" id="{2F82ADF1-F9ED-2C4F-B56B-58A5ADA19724}"/>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31</a:t>
            </a:fld>
            <a:endParaRPr lang="en-US" altLang="en-US" dirty="0"/>
          </a:p>
        </p:txBody>
      </p:sp>
      <p:sp>
        <p:nvSpPr>
          <p:cNvPr id="5" name="TextBox 4">
            <a:extLst>
              <a:ext uri="{FF2B5EF4-FFF2-40B4-BE49-F238E27FC236}">
                <a16:creationId xmlns:a16="http://schemas.microsoft.com/office/drawing/2014/main" id="{F3A6A607-7B41-094E-B5A5-75054E2B586C}"/>
              </a:ext>
            </a:extLst>
          </p:cNvPr>
          <p:cNvSpPr txBox="1"/>
          <p:nvPr/>
        </p:nvSpPr>
        <p:spPr>
          <a:xfrm>
            <a:off x="104171" y="6367463"/>
            <a:ext cx="5955175" cy="369332"/>
          </a:xfrm>
          <a:prstGeom prst="rect">
            <a:avLst/>
          </a:prstGeom>
          <a:noFill/>
        </p:spPr>
        <p:txBody>
          <a:bodyPr wrap="square" rtlCol="0">
            <a:spAutoFit/>
          </a:bodyPr>
          <a:lstStyle/>
          <a:p>
            <a:pPr algn="l"/>
            <a:r>
              <a:rPr lang="en-US" dirty="0">
                <a:latin typeface="+mn-lt"/>
              </a:rPr>
              <a:t>Only visitors who were unlikely to return, n= 81</a:t>
            </a:r>
          </a:p>
        </p:txBody>
      </p:sp>
      <p:sp>
        <p:nvSpPr>
          <p:cNvPr id="10" name="Rectangle 9">
            <a:extLst>
              <a:ext uri="{FF2B5EF4-FFF2-40B4-BE49-F238E27FC236}">
                <a16:creationId xmlns:a16="http://schemas.microsoft.com/office/drawing/2014/main" id="{3B56C0A8-DF4B-1449-BF18-AF52ADD3124E}"/>
              </a:ext>
            </a:extLst>
          </p:cNvPr>
          <p:cNvSpPr/>
          <p:nvPr/>
        </p:nvSpPr>
        <p:spPr>
          <a:xfrm>
            <a:off x="5537521" y="4017322"/>
            <a:ext cx="2945757" cy="1477328"/>
          </a:xfrm>
          <a:prstGeom prst="rect">
            <a:avLst/>
          </a:prstGeom>
          <a:solidFill>
            <a:schemeClr val="accent5">
              <a:lumMod val="60000"/>
              <a:lumOff val="40000"/>
            </a:schemeClr>
          </a:solidFill>
        </p:spPr>
        <p:txBody>
          <a:bodyPr wrap="square">
            <a:spAutoFit/>
          </a:bodyPr>
          <a:lstStyle/>
          <a:p>
            <a:r>
              <a:rPr lang="en-US" dirty="0">
                <a:solidFill>
                  <a:srgbClr val="000000"/>
                </a:solidFill>
                <a:latin typeface="Franklin Gothic Medium" panose="020B0603020102020204" pitchFamily="34" charset="0"/>
              </a:rPr>
              <a:t>"Other" Top Responses:	</a:t>
            </a:r>
            <a:endParaRPr lang="en-US" sz="1200" dirty="0">
              <a:solidFill>
                <a:srgbClr val="000000"/>
              </a:solidFill>
              <a:latin typeface="Times New Roman" panose="02020603050405020304" pitchFamily="18" charset="0"/>
            </a:endParaRPr>
          </a:p>
          <a:p>
            <a:r>
              <a:rPr lang="en-US" dirty="0">
                <a:solidFill>
                  <a:srgbClr val="000000"/>
                </a:solidFill>
                <a:latin typeface="Franklin Gothic Book" panose="020B0503020102020204" pitchFamily="34" charset="0"/>
              </a:rPr>
              <a:t>lack of COVID-19 compliance, poor customer service, lack of restaurants, politics	</a:t>
            </a:r>
            <a:endParaRPr lang="en-US"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01653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E11BF8-399C-3544-9816-C353E2399943}"/>
              </a:ext>
            </a:extLst>
          </p:cNvPr>
          <p:cNvSpPr>
            <a:spLocks noGrp="1"/>
          </p:cNvSpPr>
          <p:nvPr>
            <p:ph type="subTitle" idx="13"/>
          </p:nvPr>
        </p:nvSpPr>
        <p:spPr>
          <a:xfrm>
            <a:off x="457200" y="47982"/>
            <a:ext cx="8229600" cy="651748"/>
          </a:xfrm>
        </p:spPr>
        <p:txBody>
          <a:bodyPr>
            <a:normAutofit/>
          </a:bodyPr>
          <a:lstStyle/>
          <a:p>
            <a:r>
              <a:rPr lang="en-US" dirty="0"/>
              <a:t>Trip Planning and Future Visits</a:t>
            </a:r>
          </a:p>
        </p:txBody>
      </p:sp>
      <p:sp>
        <p:nvSpPr>
          <p:cNvPr id="4" name="Slide Number Placeholder 3">
            <a:extLst>
              <a:ext uri="{FF2B5EF4-FFF2-40B4-BE49-F238E27FC236}">
                <a16:creationId xmlns:a16="http://schemas.microsoft.com/office/drawing/2014/main" id="{7AA04968-7F31-9E45-A841-852ACDE4DB31}"/>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32</a:t>
            </a:fld>
            <a:endParaRPr lang="en-US" altLang="en-US" dirty="0"/>
          </a:p>
        </p:txBody>
      </p:sp>
      <p:pic>
        <p:nvPicPr>
          <p:cNvPr id="7" name="Picture 6" descr="Chart, bar chart&#10;&#10;Description automatically generated">
            <a:extLst>
              <a:ext uri="{FF2B5EF4-FFF2-40B4-BE49-F238E27FC236}">
                <a16:creationId xmlns:a16="http://schemas.microsoft.com/office/drawing/2014/main" id="{F517F1F6-112A-D8D9-FC1E-DE394235579E}"/>
              </a:ext>
            </a:extLst>
          </p:cNvPr>
          <p:cNvPicPr>
            <a:picLocks noChangeAspect="1"/>
          </p:cNvPicPr>
          <p:nvPr/>
        </p:nvPicPr>
        <p:blipFill>
          <a:blip r:embed="rId2"/>
          <a:stretch>
            <a:fillRect/>
          </a:stretch>
        </p:blipFill>
        <p:spPr>
          <a:xfrm>
            <a:off x="457200" y="1338263"/>
            <a:ext cx="8229600" cy="5029200"/>
          </a:xfrm>
          <a:prstGeom prst="rect">
            <a:avLst/>
          </a:prstGeom>
        </p:spPr>
      </p:pic>
    </p:spTree>
    <p:extLst>
      <p:ext uri="{BB962C8B-B14F-4D97-AF65-F5344CB8AC3E}">
        <p14:creationId xmlns:p14="http://schemas.microsoft.com/office/powerpoint/2010/main" val="2392539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C94CD272-E824-F241-9FAE-DFCADBB5FF9C}"/>
              </a:ext>
            </a:extLst>
          </p:cNvPr>
          <p:cNvGraphicFramePr>
            <a:graphicFrameLocks noGrp="1"/>
          </p:cNvGraphicFramePr>
          <p:nvPr>
            <p:ph idx="10"/>
            <p:extLst>
              <p:ext uri="{D42A27DB-BD31-4B8C-83A1-F6EECF244321}">
                <p14:modId xmlns:p14="http://schemas.microsoft.com/office/powerpoint/2010/main" val="1976630604"/>
              </p:ext>
            </p:extLst>
          </p:nvPr>
        </p:nvGraphicFramePr>
        <p:xfrm>
          <a:off x="457199" y="1068779"/>
          <a:ext cx="8229601" cy="525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ubtitle 2">
            <a:extLst>
              <a:ext uri="{FF2B5EF4-FFF2-40B4-BE49-F238E27FC236}">
                <a16:creationId xmlns:a16="http://schemas.microsoft.com/office/drawing/2014/main" id="{40496D44-8628-1144-81F3-1448E06D833E}"/>
              </a:ext>
            </a:extLst>
          </p:cNvPr>
          <p:cNvSpPr>
            <a:spLocks noGrp="1"/>
          </p:cNvSpPr>
          <p:nvPr>
            <p:ph type="subTitle" idx="13"/>
          </p:nvPr>
        </p:nvSpPr>
        <p:spPr/>
        <p:txBody>
          <a:bodyPr/>
          <a:lstStyle/>
          <a:p>
            <a:r>
              <a:rPr lang="en-US" dirty="0"/>
              <a:t>Differences by Visitor Demographics</a:t>
            </a:r>
          </a:p>
          <a:p>
            <a:endParaRPr lang="en-US" dirty="0"/>
          </a:p>
        </p:txBody>
      </p:sp>
      <p:sp>
        <p:nvSpPr>
          <p:cNvPr id="4" name="Slide Number Placeholder 3">
            <a:extLst>
              <a:ext uri="{FF2B5EF4-FFF2-40B4-BE49-F238E27FC236}">
                <a16:creationId xmlns:a16="http://schemas.microsoft.com/office/drawing/2014/main" id="{175F3763-C988-DE4F-A14F-5E0870A006FC}"/>
              </a:ext>
            </a:extLst>
          </p:cNvPr>
          <p:cNvSpPr>
            <a:spLocks noGrp="1"/>
          </p:cNvSpPr>
          <p:nvPr>
            <p:ph type="sldNum" sz="quarter" idx="14"/>
          </p:nvPr>
        </p:nvSpPr>
        <p:spPr/>
        <p:txBody>
          <a:bodyPr/>
          <a:lstStyle/>
          <a:p>
            <a:pPr>
              <a:defRPr/>
            </a:pPr>
            <a:fld id="{9813EC25-B425-0045-8CB4-5DB1F8F2FBDC}" type="slidenum">
              <a:rPr lang="en-US" altLang="en-US" smtClean="0"/>
              <a:pPr>
                <a:defRPr/>
              </a:pPr>
              <a:t>33</a:t>
            </a:fld>
            <a:endParaRPr lang="en-US" altLang="en-US" dirty="0"/>
          </a:p>
        </p:txBody>
      </p:sp>
    </p:spTree>
    <p:extLst>
      <p:ext uri="{BB962C8B-B14F-4D97-AF65-F5344CB8AC3E}">
        <p14:creationId xmlns:p14="http://schemas.microsoft.com/office/powerpoint/2010/main" val="2002981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ubtitle 2">
            <a:extLst>
              <a:ext uri="{FF2B5EF4-FFF2-40B4-BE49-F238E27FC236}">
                <a16:creationId xmlns:a16="http://schemas.microsoft.com/office/drawing/2014/main" id="{21F1A128-994E-45BF-B020-F42070020E2C}"/>
              </a:ext>
            </a:extLst>
          </p:cNvPr>
          <p:cNvSpPr>
            <a:spLocks noGrp="1"/>
          </p:cNvSpPr>
          <p:nvPr>
            <p:ph type="subTitle" idx="13"/>
          </p:nvPr>
        </p:nvSpPr>
        <p:spPr>
          <a:xfrm>
            <a:off x="457200" y="47982"/>
            <a:ext cx="8229600" cy="651748"/>
          </a:xfrm>
        </p:spPr>
        <p:txBody>
          <a:bodyPr>
            <a:normAutofit/>
          </a:bodyPr>
          <a:lstStyle/>
          <a:p>
            <a:r>
              <a:rPr lang="en-US" dirty="0"/>
              <a:t>Economic Impact</a:t>
            </a:r>
          </a:p>
        </p:txBody>
      </p:sp>
      <p:sp>
        <p:nvSpPr>
          <p:cNvPr id="4" name="Slide Number Placeholder 3">
            <a:extLst>
              <a:ext uri="{FF2B5EF4-FFF2-40B4-BE49-F238E27FC236}">
                <a16:creationId xmlns:a16="http://schemas.microsoft.com/office/drawing/2014/main" id="{493E567D-AD74-E44F-A677-FC6D5447CEB9}"/>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34</a:t>
            </a:fld>
            <a:endParaRPr lang="en-US" altLang="en-US" dirty="0"/>
          </a:p>
        </p:txBody>
      </p:sp>
      <p:sp>
        <p:nvSpPr>
          <p:cNvPr id="6" name="TextBox 5">
            <a:extLst>
              <a:ext uri="{FF2B5EF4-FFF2-40B4-BE49-F238E27FC236}">
                <a16:creationId xmlns:a16="http://schemas.microsoft.com/office/drawing/2014/main" id="{FE011C87-7251-384D-9899-B07BCD918B29}"/>
              </a:ext>
            </a:extLst>
          </p:cNvPr>
          <p:cNvSpPr txBox="1"/>
          <p:nvPr/>
        </p:nvSpPr>
        <p:spPr>
          <a:xfrm>
            <a:off x="104172" y="6367463"/>
            <a:ext cx="3831220" cy="369332"/>
          </a:xfrm>
          <a:prstGeom prst="rect">
            <a:avLst/>
          </a:prstGeom>
          <a:noFill/>
        </p:spPr>
        <p:txBody>
          <a:bodyPr wrap="square" rtlCol="0">
            <a:spAutoFit/>
          </a:bodyPr>
          <a:lstStyle/>
          <a:p>
            <a:pPr algn="l"/>
            <a:r>
              <a:rPr lang="en-US" dirty="0">
                <a:latin typeface="+mn-lt"/>
              </a:rPr>
              <a:t>Overnight visitors only, n = 226</a:t>
            </a:r>
          </a:p>
        </p:txBody>
      </p:sp>
      <p:pic>
        <p:nvPicPr>
          <p:cNvPr id="10" name="Picture 9" descr="Timeline&#10;&#10;Description automatically generated with medium confidence">
            <a:extLst>
              <a:ext uri="{FF2B5EF4-FFF2-40B4-BE49-F238E27FC236}">
                <a16:creationId xmlns:a16="http://schemas.microsoft.com/office/drawing/2014/main" id="{33E7452F-EC40-EE32-5BD2-E3D7FB72C8B4}"/>
              </a:ext>
            </a:extLst>
          </p:cNvPr>
          <p:cNvPicPr>
            <a:picLocks noChangeAspect="1"/>
          </p:cNvPicPr>
          <p:nvPr/>
        </p:nvPicPr>
        <p:blipFill>
          <a:blip r:embed="rId2"/>
          <a:stretch>
            <a:fillRect/>
          </a:stretch>
        </p:blipFill>
        <p:spPr>
          <a:xfrm>
            <a:off x="457200" y="1018996"/>
            <a:ext cx="8229600" cy="5029200"/>
          </a:xfrm>
          <a:prstGeom prst="rect">
            <a:avLst/>
          </a:prstGeom>
        </p:spPr>
      </p:pic>
    </p:spTree>
    <p:extLst>
      <p:ext uri="{BB962C8B-B14F-4D97-AF65-F5344CB8AC3E}">
        <p14:creationId xmlns:p14="http://schemas.microsoft.com/office/powerpoint/2010/main" val="2418188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ubtitle 2">
            <a:extLst>
              <a:ext uri="{FF2B5EF4-FFF2-40B4-BE49-F238E27FC236}">
                <a16:creationId xmlns:a16="http://schemas.microsoft.com/office/drawing/2014/main" id="{21F1A128-994E-45BF-B020-F42070020E2C}"/>
              </a:ext>
            </a:extLst>
          </p:cNvPr>
          <p:cNvSpPr>
            <a:spLocks noGrp="1"/>
          </p:cNvSpPr>
          <p:nvPr>
            <p:ph type="subTitle" idx="13"/>
          </p:nvPr>
        </p:nvSpPr>
        <p:spPr>
          <a:xfrm>
            <a:off x="457200" y="47982"/>
            <a:ext cx="8229600" cy="651748"/>
          </a:xfrm>
        </p:spPr>
        <p:txBody>
          <a:bodyPr>
            <a:normAutofit/>
          </a:bodyPr>
          <a:lstStyle/>
          <a:p>
            <a:r>
              <a:rPr lang="en-US" dirty="0"/>
              <a:t>Economic Impact</a:t>
            </a:r>
          </a:p>
        </p:txBody>
      </p:sp>
      <p:sp>
        <p:nvSpPr>
          <p:cNvPr id="4" name="Slide Number Placeholder 3">
            <a:extLst>
              <a:ext uri="{FF2B5EF4-FFF2-40B4-BE49-F238E27FC236}">
                <a16:creationId xmlns:a16="http://schemas.microsoft.com/office/drawing/2014/main" id="{493E567D-AD74-E44F-A677-FC6D5447CEB9}"/>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35</a:t>
            </a:fld>
            <a:endParaRPr lang="en-US" altLang="en-US" dirty="0"/>
          </a:p>
        </p:txBody>
      </p:sp>
      <p:pic>
        <p:nvPicPr>
          <p:cNvPr id="6" name="Picture 5" descr="Chart&#10;&#10;Description automatically generated with medium confidence">
            <a:extLst>
              <a:ext uri="{FF2B5EF4-FFF2-40B4-BE49-F238E27FC236}">
                <a16:creationId xmlns:a16="http://schemas.microsoft.com/office/drawing/2014/main" id="{D0F94C2D-33CA-9A60-580E-B35F1B292A15}"/>
              </a:ext>
            </a:extLst>
          </p:cNvPr>
          <p:cNvPicPr>
            <a:picLocks noChangeAspect="1"/>
          </p:cNvPicPr>
          <p:nvPr/>
        </p:nvPicPr>
        <p:blipFill>
          <a:blip r:embed="rId2"/>
          <a:stretch>
            <a:fillRect/>
          </a:stretch>
        </p:blipFill>
        <p:spPr>
          <a:xfrm>
            <a:off x="457200" y="1018996"/>
            <a:ext cx="8229600" cy="5029200"/>
          </a:xfrm>
          <a:prstGeom prst="rect">
            <a:avLst/>
          </a:prstGeom>
        </p:spPr>
      </p:pic>
    </p:spTree>
    <p:extLst>
      <p:ext uri="{BB962C8B-B14F-4D97-AF65-F5344CB8AC3E}">
        <p14:creationId xmlns:p14="http://schemas.microsoft.com/office/powerpoint/2010/main" val="4078695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0A12042E-CF4B-4A47-A2F0-8C7AD251332C}"/>
              </a:ext>
            </a:extLst>
          </p:cNvPr>
          <p:cNvGraphicFramePr>
            <a:graphicFrameLocks noGrp="1"/>
          </p:cNvGraphicFramePr>
          <p:nvPr>
            <p:ph idx="10"/>
            <p:extLst>
              <p:ext uri="{D42A27DB-BD31-4B8C-83A1-F6EECF244321}">
                <p14:modId xmlns:p14="http://schemas.microsoft.com/office/powerpoint/2010/main" val="2241753852"/>
              </p:ext>
            </p:extLst>
          </p:nvPr>
        </p:nvGraphicFramePr>
        <p:xfrm>
          <a:off x="457199" y="1068779"/>
          <a:ext cx="8229601" cy="5258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 name="Subtitle 2">
            <a:extLst>
              <a:ext uri="{FF2B5EF4-FFF2-40B4-BE49-F238E27FC236}">
                <a16:creationId xmlns:a16="http://schemas.microsoft.com/office/drawing/2014/main" id="{21F1A128-994E-45BF-B020-F42070020E2C}"/>
              </a:ext>
            </a:extLst>
          </p:cNvPr>
          <p:cNvSpPr>
            <a:spLocks noGrp="1"/>
          </p:cNvSpPr>
          <p:nvPr>
            <p:ph type="subTitle" idx="13"/>
          </p:nvPr>
        </p:nvSpPr>
        <p:spPr/>
        <p:txBody>
          <a:bodyPr>
            <a:normAutofit/>
          </a:bodyPr>
          <a:lstStyle/>
          <a:p>
            <a:r>
              <a:rPr lang="en-US" dirty="0"/>
              <a:t>Economic Impact</a:t>
            </a:r>
          </a:p>
        </p:txBody>
      </p:sp>
      <p:sp>
        <p:nvSpPr>
          <p:cNvPr id="4" name="Slide Number Placeholder 3">
            <a:extLst>
              <a:ext uri="{FF2B5EF4-FFF2-40B4-BE49-F238E27FC236}">
                <a16:creationId xmlns:a16="http://schemas.microsoft.com/office/drawing/2014/main" id="{493E567D-AD74-E44F-A677-FC6D5447CEB9}"/>
              </a:ext>
            </a:extLst>
          </p:cNvPr>
          <p:cNvSpPr>
            <a:spLocks noGrp="1"/>
          </p:cNvSpPr>
          <p:nvPr>
            <p:ph type="sldNum" sz="quarter" idx="14"/>
          </p:nvPr>
        </p:nvSpPr>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36</a:t>
            </a:fld>
            <a:endParaRPr lang="en-US" altLang="en-US" dirty="0"/>
          </a:p>
        </p:txBody>
      </p:sp>
    </p:spTree>
    <p:extLst>
      <p:ext uri="{BB962C8B-B14F-4D97-AF65-F5344CB8AC3E}">
        <p14:creationId xmlns:p14="http://schemas.microsoft.com/office/powerpoint/2010/main" val="2443442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160FE7-0E57-7349-8860-18E3E723E406}"/>
              </a:ext>
            </a:extLst>
          </p:cNvPr>
          <p:cNvSpPr>
            <a:spLocks noGrp="1"/>
          </p:cNvSpPr>
          <p:nvPr>
            <p:ph type="body" sz="quarter" idx="15"/>
          </p:nvPr>
        </p:nvSpPr>
        <p:spPr/>
        <p:txBody>
          <a:bodyPr/>
          <a:lstStyle/>
          <a:p>
            <a:r>
              <a:rPr lang="en-US" dirty="0"/>
              <a:t>Section IV: Written Feedback</a:t>
            </a:r>
          </a:p>
        </p:txBody>
      </p:sp>
      <p:sp>
        <p:nvSpPr>
          <p:cNvPr id="3" name="Slide Number Placeholder 2">
            <a:extLst>
              <a:ext uri="{FF2B5EF4-FFF2-40B4-BE49-F238E27FC236}">
                <a16:creationId xmlns:a16="http://schemas.microsoft.com/office/drawing/2014/main" id="{347BB173-14C5-814A-BB9C-C05F369B8AE7}"/>
              </a:ext>
            </a:extLst>
          </p:cNvPr>
          <p:cNvSpPr>
            <a:spLocks noGrp="1"/>
          </p:cNvSpPr>
          <p:nvPr>
            <p:ph type="sldNum" sz="quarter" idx="16"/>
          </p:nvPr>
        </p:nvSpPr>
        <p:spPr/>
        <p:txBody>
          <a:bodyPr/>
          <a:lstStyle/>
          <a:p>
            <a:pPr>
              <a:defRPr/>
            </a:pPr>
            <a:fld id="{21E821E7-641C-6549-972F-E64E5A1ADC1B}" type="slidenum">
              <a:rPr lang="en-US" altLang="en-US" smtClean="0"/>
              <a:pPr>
                <a:defRPr/>
              </a:pPr>
              <a:t>37</a:t>
            </a:fld>
            <a:endParaRPr lang="en-US" altLang="en-US" dirty="0"/>
          </a:p>
        </p:txBody>
      </p:sp>
      <p:pic>
        <p:nvPicPr>
          <p:cNvPr id="6" name="Picture Placeholder 5">
            <a:extLst>
              <a:ext uri="{FF2B5EF4-FFF2-40B4-BE49-F238E27FC236}">
                <a16:creationId xmlns:a16="http://schemas.microsoft.com/office/drawing/2014/main" id="{62389712-18D8-8C44-8D35-3097B66B5A0C}"/>
              </a:ext>
            </a:extLst>
          </p:cNvPr>
          <p:cNvPicPr>
            <a:picLocks noGrp="1" noChangeAspect="1"/>
          </p:cNvPicPr>
          <p:nvPr>
            <p:ph type="pic" idx="14"/>
          </p:nvPr>
        </p:nvPicPr>
        <p:blipFill>
          <a:blip r:embed="rId2"/>
          <a:srcRect t="17035" b="17035"/>
          <a:stretch>
            <a:fillRect/>
          </a:stretch>
        </p:blipFill>
        <p:spPr>
          <a:prstGeom prst="rect">
            <a:avLst/>
          </a:prstGeom>
        </p:spPr>
      </p:pic>
    </p:spTree>
    <p:extLst>
      <p:ext uri="{BB962C8B-B14F-4D97-AF65-F5344CB8AC3E}">
        <p14:creationId xmlns:p14="http://schemas.microsoft.com/office/powerpoint/2010/main" val="39043097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7AD0B35C-EC5C-D145-8B5F-01A97CBEA982}"/>
              </a:ext>
            </a:extLst>
          </p:cNvPr>
          <p:cNvGraphicFramePr>
            <a:graphicFrameLocks noGrp="1"/>
          </p:cNvGraphicFramePr>
          <p:nvPr>
            <p:ph idx="1"/>
            <p:extLst>
              <p:ext uri="{D42A27DB-BD31-4B8C-83A1-F6EECF244321}">
                <p14:modId xmlns:p14="http://schemas.microsoft.com/office/powerpoint/2010/main" val="4175156661"/>
              </p:ext>
            </p:extLst>
          </p:nvPr>
        </p:nvGraphicFramePr>
        <p:xfrm>
          <a:off x="457201" y="870890"/>
          <a:ext cx="3886200" cy="5124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ontent Placeholder 9">
            <a:extLst>
              <a:ext uri="{FF2B5EF4-FFF2-40B4-BE49-F238E27FC236}">
                <a16:creationId xmlns:a16="http://schemas.microsoft.com/office/drawing/2014/main" id="{39152870-1891-3344-B9D3-4C257C8E818D}"/>
              </a:ext>
            </a:extLst>
          </p:cNvPr>
          <p:cNvGraphicFramePr>
            <a:graphicFrameLocks noGrp="1"/>
          </p:cNvGraphicFramePr>
          <p:nvPr>
            <p:ph idx="14"/>
            <p:extLst>
              <p:ext uri="{D42A27DB-BD31-4B8C-83A1-F6EECF244321}">
                <p14:modId xmlns:p14="http://schemas.microsoft.com/office/powerpoint/2010/main" val="4022102141"/>
              </p:ext>
            </p:extLst>
          </p:nvPr>
        </p:nvGraphicFramePr>
        <p:xfrm>
          <a:off x="4800599" y="866602"/>
          <a:ext cx="3886200" cy="51247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Subtitle 2">
            <a:extLst>
              <a:ext uri="{FF2B5EF4-FFF2-40B4-BE49-F238E27FC236}">
                <a16:creationId xmlns:a16="http://schemas.microsoft.com/office/drawing/2014/main" id="{BD29BC64-226D-854E-9308-4F700E342DEF}"/>
              </a:ext>
            </a:extLst>
          </p:cNvPr>
          <p:cNvSpPr>
            <a:spLocks noGrp="1"/>
          </p:cNvSpPr>
          <p:nvPr>
            <p:ph type="subTitle" idx="13"/>
          </p:nvPr>
        </p:nvSpPr>
        <p:spPr/>
        <p:txBody>
          <a:bodyPr/>
          <a:lstStyle/>
          <a:p>
            <a:r>
              <a:rPr lang="en-US" dirty="0">
                <a:latin typeface="Trebuchet MS" panose="020B0703020202090204" pitchFamily="34" charset="0"/>
              </a:rPr>
              <a:t>Written Feedback</a:t>
            </a:r>
          </a:p>
        </p:txBody>
      </p:sp>
      <p:sp>
        <p:nvSpPr>
          <p:cNvPr id="4" name="Slide Number Placeholder 3">
            <a:extLst>
              <a:ext uri="{FF2B5EF4-FFF2-40B4-BE49-F238E27FC236}">
                <a16:creationId xmlns:a16="http://schemas.microsoft.com/office/drawing/2014/main" id="{3BC2A9C3-5A3B-484E-A6B7-992B4239F8CB}"/>
              </a:ext>
            </a:extLst>
          </p:cNvPr>
          <p:cNvSpPr>
            <a:spLocks noGrp="1"/>
          </p:cNvSpPr>
          <p:nvPr>
            <p:ph type="sldNum" sz="quarter" idx="17"/>
          </p:nvPr>
        </p:nvSpPr>
        <p:spPr/>
        <p:txBody>
          <a:bodyPr/>
          <a:lstStyle/>
          <a:p>
            <a:pPr>
              <a:defRPr/>
            </a:pPr>
            <a:fld id="{9813EC25-B425-0045-8CB4-5DB1F8F2FBDC}" type="slidenum">
              <a:rPr lang="en-US" altLang="en-US" smtClean="0"/>
              <a:pPr>
                <a:defRPr/>
              </a:pPr>
              <a:t>38</a:t>
            </a:fld>
            <a:endParaRPr lang="en-US" altLang="en-US" dirty="0"/>
          </a:p>
        </p:txBody>
      </p:sp>
      <p:sp>
        <p:nvSpPr>
          <p:cNvPr id="6" name="TextBox 5">
            <a:extLst>
              <a:ext uri="{FF2B5EF4-FFF2-40B4-BE49-F238E27FC236}">
                <a16:creationId xmlns:a16="http://schemas.microsoft.com/office/drawing/2014/main" id="{673E2078-7C26-B146-BE9D-120F86B15505}"/>
              </a:ext>
            </a:extLst>
          </p:cNvPr>
          <p:cNvSpPr txBox="1"/>
          <p:nvPr/>
        </p:nvSpPr>
        <p:spPr>
          <a:xfrm>
            <a:off x="104172" y="6367463"/>
            <a:ext cx="8090704" cy="369332"/>
          </a:xfrm>
          <a:prstGeom prst="rect">
            <a:avLst/>
          </a:prstGeom>
          <a:noFill/>
        </p:spPr>
        <p:txBody>
          <a:bodyPr wrap="square" rtlCol="0">
            <a:spAutoFit/>
          </a:bodyPr>
          <a:lstStyle/>
          <a:p>
            <a:pPr algn="l"/>
            <a:r>
              <a:rPr lang="en-US" i="1" dirty="0">
                <a:latin typeface="+mn-lt"/>
              </a:rPr>
              <a:t>Based on most frequent themes in text analysis of written responses</a:t>
            </a:r>
          </a:p>
        </p:txBody>
      </p:sp>
    </p:spTree>
    <p:extLst>
      <p:ext uri="{BB962C8B-B14F-4D97-AF65-F5344CB8AC3E}">
        <p14:creationId xmlns:p14="http://schemas.microsoft.com/office/powerpoint/2010/main" val="2341175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1D7663-B82C-1344-8064-737BF2C5A4EB}"/>
              </a:ext>
            </a:extLst>
          </p:cNvPr>
          <p:cNvSpPr>
            <a:spLocks noGrp="1"/>
          </p:cNvSpPr>
          <p:nvPr>
            <p:ph idx="10"/>
          </p:nvPr>
        </p:nvSpPr>
        <p:spPr/>
        <p:txBody>
          <a:bodyPr/>
          <a:lstStyle/>
          <a:p>
            <a:r>
              <a:rPr lang="en-US" sz="2000" i="1" dirty="0"/>
              <a:t>That we didn't see anyone else on our snowshoe!  The Mexican Restaurant and the Cool little store in town.</a:t>
            </a:r>
          </a:p>
          <a:p>
            <a:r>
              <a:rPr lang="en-US" sz="2000" i="1" dirty="0"/>
              <a:t>Scenery, Watersports, Friends/Family.</a:t>
            </a:r>
          </a:p>
          <a:p>
            <a:r>
              <a:rPr lang="en-US" sz="2000" i="1" dirty="0"/>
              <a:t>Scenic beauty, outdoor recreation, affordability.</a:t>
            </a:r>
          </a:p>
          <a:p>
            <a:r>
              <a:rPr lang="en-US" sz="2000" i="1" dirty="0"/>
              <a:t>Sharing the scenery with friends when skiing at 49 and flying hang gliders. We get to fly with Golden Eagles at </a:t>
            </a:r>
            <a:r>
              <a:rPr lang="en-US" sz="2000" i="1" dirty="0" err="1"/>
              <a:t>Inklers</a:t>
            </a:r>
            <a:r>
              <a:rPr lang="en-US" sz="2000" i="1" dirty="0"/>
              <a:t> Point :) --- hard to beat getting to fly with eagles!</a:t>
            </a:r>
          </a:p>
          <a:p>
            <a:r>
              <a:rPr lang="en-US" sz="2000" i="1" dirty="0"/>
              <a:t>Solitude, scenic beauty, ability to do multiple outdoor activities in one trip (stand up paddleboarding and hiking).</a:t>
            </a:r>
          </a:p>
          <a:p>
            <a:r>
              <a:rPr lang="en-US" sz="2000" i="1" dirty="0"/>
              <a:t>The mountains, the scenery and the people.</a:t>
            </a:r>
          </a:p>
          <a:p>
            <a:r>
              <a:rPr lang="en-US" sz="2000" i="1" dirty="0"/>
              <a:t>Natural beauty of forest and mountains and rural life, peace of being immersed in the natural world.</a:t>
            </a:r>
          </a:p>
          <a:p>
            <a:r>
              <a:rPr lang="en-US" sz="2000" i="1" dirty="0"/>
              <a:t>Golf course, meeting friends, eating at local establishments. </a:t>
            </a:r>
          </a:p>
          <a:p>
            <a:pPr marL="0" indent="0">
              <a:buNone/>
            </a:pPr>
            <a:endParaRPr lang="en-US" sz="2000" i="1" dirty="0"/>
          </a:p>
        </p:txBody>
      </p:sp>
      <p:sp>
        <p:nvSpPr>
          <p:cNvPr id="3" name="Subtitle 2">
            <a:extLst>
              <a:ext uri="{FF2B5EF4-FFF2-40B4-BE49-F238E27FC236}">
                <a16:creationId xmlns:a16="http://schemas.microsoft.com/office/drawing/2014/main" id="{8BA52AF6-4669-5A4E-9BE8-84D7487DC5AB}"/>
              </a:ext>
            </a:extLst>
          </p:cNvPr>
          <p:cNvSpPr>
            <a:spLocks noGrp="1"/>
          </p:cNvSpPr>
          <p:nvPr>
            <p:ph type="subTitle" idx="13"/>
          </p:nvPr>
        </p:nvSpPr>
        <p:spPr/>
        <p:txBody>
          <a:bodyPr/>
          <a:lstStyle/>
          <a:p>
            <a:r>
              <a:rPr lang="en-US" dirty="0"/>
              <a:t>Quotes: Top 3 Things Visitors Enjoyed</a:t>
            </a:r>
          </a:p>
        </p:txBody>
      </p:sp>
      <p:sp>
        <p:nvSpPr>
          <p:cNvPr id="4" name="Slide Number Placeholder 3">
            <a:extLst>
              <a:ext uri="{FF2B5EF4-FFF2-40B4-BE49-F238E27FC236}">
                <a16:creationId xmlns:a16="http://schemas.microsoft.com/office/drawing/2014/main" id="{5E6CC995-1D8C-DF4F-A64F-82FBB0E6FBB3}"/>
              </a:ext>
            </a:extLst>
          </p:cNvPr>
          <p:cNvSpPr>
            <a:spLocks noGrp="1"/>
          </p:cNvSpPr>
          <p:nvPr>
            <p:ph type="sldNum" sz="quarter" idx="14"/>
          </p:nvPr>
        </p:nvSpPr>
        <p:spPr/>
        <p:txBody>
          <a:bodyPr/>
          <a:lstStyle/>
          <a:p>
            <a:pPr>
              <a:defRPr/>
            </a:pPr>
            <a:fld id="{9813EC25-B425-0045-8CB4-5DB1F8F2FBDC}" type="slidenum">
              <a:rPr lang="en-US" altLang="en-US" smtClean="0"/>
              <a:pPr>
                <a:defRPr/>
              </a:pPr>
              <a:t>39</a:t>
            </a:fld>
            <a:endParaRPr lang="en-US" altLang="en-US" dirty="0"/>
          </a:p>
        </p:txBody>
      </p:sp>
    </p:spTree>
    <p:extLst>
      <p:ext uri="{BB962C8B-B14F-4D97-AF65-F5344CB8AC3E}">
        <p14:creationId xmlns:p14="http://schemas.microsoft.com/office/powerpoint/2010/main" val="179549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91F70D-23E0-7141-80AC-92AA219DAFCC}"/>
              </a:ext>
            </a:extLst>
          </p:cNvPr>
          <p:cNvSpPr>
            <a:spLocks noGrp="1"/>
          </p:cNvSpPr>
          <p:nvPr>
            <p:ph idx="10"/>
          </p:nvPr>
        </p:nvSpPr>
        <p:spPr/>
        <p:txBody>
          <a:bodyPr/>
          <a:lstStyle/>
          <a:p>
            <a:pPr marL="0" indent="0">
              <a:buNone/>
            </a:pPr>
            <a:r>
              <a:rPr lang="en-US" sz="2000" b="1" dirty="0"/>
              <a:t>Total respondents</a:t>
            </a:r>
            <a:r>
              <a:rPr lang="en-US" sz="2000" dirty="0"/>
              <a:t>: 					   </a:t>
            </a:r>
            <a:r>
              <a:rPr lang="en-US" sz="2000" b="1" dirty="0"/>
              <a:t>475</a:t>
            </a:r>
          </a:p>
          <a:p>
            <a:pPr lvl="1"/>
            <a:r>
              <a:rPr lang="en-US" sz="2000" i="1" dirty="0"/>
              <a:t>Permanent Residents: 		   191</a:t>
            </a:r>
          </a:p>
          <a:p>
            <a:pPr lvl="1"/>
            <a:r>
              <a:rPr lang="en-US" sz="2000" i="1" dirty="0"/>
              <a:t>Temporary Residents: 		     45</a:t>
            </a:r>
          </a:p>
          <a:p>
            <a:pPr lvl="1"/>
            <a:r>
              <a:rPr lang="en-US" sz="2000" i="1" dirty="0"/>
              <a:t>Visitors:			 			   234</a:t>
            </a:r>
          </a:p>
          <a:p>
            <a:pPr lvl="1"/>
            <a:r>
              <a:rPr lang="en-US" sz="2000" i="1" dirty="0"/>
              <a:t>Incomplete Surveys*:		     12</a:t>
            </a:r>
          </a:p>
          <a:p>
            <a:pPr marL="0" indent="0">
              <a:buNone/>
            </a:pPr>
            <a:r>
              <a:rPr lang="en-US" sz="2000" dirty="0"/>
              <a:t>Total </a:t>
            </a:r>
            <a:r>
              <a:rPr lang="en-US" sz="2000" b="1" dirty="0"/>
              <a:t>completed surveys</a:t>
            </a:r>
            <a:r>
              <a:rPr lang="en-US" sz="2000" dirty="0"/>
              <a:t>: 			          </a:t>
            </a:r>
            <a:r>
              <a:rPr lang="en-US" sz="2000" b="1" dirty="0"/>
              <a:t>470</a:t>
            </a:r>
          </a:p>
          <a:p>
            <a:pPr marL="0" indent="0">
              <a:buNone/>
            </a:pPr>
            <a:endParaRPr lang="en-US" sz="2000" b="1" dirty="0"/>
          </a:p>
          <a:p>
            <a:pPr marL="0" indent="0">
              <a:buNone/>
            </a:pPr>
            <a:r>
              <a:rPr lang="en-US" sz="2000" dirty="0"/>
              <a:t>Notes and Caveats:</a:t>
            </a:r>
          </a:p>
          <a:p>
            <a:pPr lvl="1"/>
            <a:r>
              <a:rPr lang="en-US" sz="2000" dirty="0"/>
              <a:t>Survey asked visitors to NE Washington to describe responses for their most recent trip.</a:t>
            </a:r>
          </a:p>
          <a:p>
            <a:pPr lvl="1"/>
            <a:r>
              <a:rPr lang="en-US" sz="2000" dirty="0"/>
              <a:t>Results focus on responses from visitors. </a:t>
            </a:r>
          </a:p>
          <a:p>
            <a:pPr lvl="1"/>
            <a:r>
              <a:rPr lang="en-US" sz="2000" dirty="0"/>
              <a:t>Large proportion were users of the golf courses.</a:t>
            </a:r>
          </a:p>
          <a:p>
            <a:pPr lvl="1"/>
            <a:r>
              <a:rPr lang="en-US" sz="2000" dirty="0"/>
              <a:t>Responses from visitors used for all graphics.</a:t>
            </a:r>
          </a:p>
        </p:txBody>
      </p:sp>
      <p:sp>
        <p:nvSpPr>
          <p:cNvPr id="3" name="Subtitle 2">
            <a:extLst>
              <a:ext uri="{FF2B5EF4-FFF2-40B4-BE49-F238E27FC236}">
                <a16:creationId xmlns:a16="http://schemas.microsoft.com/office/drawing/2014/main" id="{CE9BC3EF-9B9F-264C-83A6-DE7CF54AD62D}"/>
              </a:ext>
            </a:extLst>
          </p:cNvPr>
          <p:cNvSpPr>
            <a:spLocks noGrp="1"/>
          </p:cNvSpPr>
          <p:nvPr>
            <p:ph type="subTitle" idx="13"/>
          </p:nvPr>
        </p:nvSpPr>
        <p:spPr/>
        <p:txBody>
          <a:bodyPr/>
          <a:lstStyle/>
          <a:p>
            <a:r>
              <a:rPr lang="en-US" dirty="0"/>
              <a:t>Survey Response Rates</a:t>
            </a:r>
          </a:p>
        </p:txBody>
      </p:sp>
      <p:sp>
        <p:nvSpPr>
          <p:cNvPr id="4" name="Slide Number Placeholder 3">
            <a:extLst>
              <a:ext uri="{FF2B5EF4-FFF2-40B4-BE49-F238E27FC236}">
                <a16:creationId xmlns:a16="http://schemas.microsoft.com/office/drawing/2014/main" id="{61B5CC91-CDBE-F346-8E29-F1DA44212AB2}"/>
              </a:ext>
            </a:extLst>
          </p:cNvPr>
          <p:cNvSpPr>
            <a:spLocks noGrp="1"/>
          </p:cNvSpPr>
          <p:nvPr>
            <p:ph type="sldNum" sz="quarter" idx="14"/>
          </p:nvPr>
        </p:nvSpPr>
        <p:spPr/>
        <p:txBody>
          <a:bodyPr/>
          <a:lstStyle/>
          <a:p>
            <a:pPr>
              <a:defRPr/>
            </a:pPr>
            <a:fld id="{9813EC25-B425-0045-8CB4-5DB1F8F2FBDC}" type="slidenum">
              <a:rPr lang="en-US" altLang="en-US" smtClean="0"/>
              <a:pPr>
                <a:defRPr/>
              </a:pPr>
              <a:t>4</a:t>
            </a:fld>
            <a:endParaRPr lang="en-US" altLang="en-US" dirty="0"/>
          </a:p>
        </p:txBody>
      </p:sp>
      <p:sp>
        <p:nvSpPr>
          <p:cNvPr id="5" name="TextBox 4">
            <a:extLst>
              <a:ext uri="{FF2B5EF4-FFF2-40B4-BE49-F238E27FC236}">
                <a16:creationId xmlns:a16="http://schemas.microsoft.com/office/drawing/2014/main" id="{C22CC31B-DCC8-DB6F-D390-86460B38F89B}"/>
              </a:ext>
            </a:extLst>
          </p:cNvPr>
          <p:cNvSpPr txBox="1"/>
          <p:nvPr/>
        </p:nvSpPr>
        <p:spPr>
          <a:xfrm>
            <a:off x="544285" y="6188746"/>
            <a:ext cx="6477001" cy="461665"/>
          </a:xfrm>
          <a:prstGeom prst="rect">
            <a:avLst/>
          </a:prstGeom>
          <a:noFill/>
        </p:spPr>
        <p:txBody>
          <a:bodyPr wrap="square" rtlCol="0">
            <a:spAutoFit/>
          </a:bodyPr>
          <a:lstStyle/>
          <a:p>
            <a:pPr algn="l"/>
            <a:r>
              <a:rPr lang="en-US" sz="1200" dirty="0">
                <a:latin typeface="+mn-lt"/>
              </a:rPr>
              <a:t>*Approximately 57 percent of surveys were missing at least one response, but only 5 were not somewhat useable for our analysis</a:t>
            </a:r>
          </a:p>
        </p:txBody>
      </p:sp>
    </p:spTree>
    <p:extLst>
      <p:ext uri="{BB962C8B-B14F-4D97-AF65-F5344CB8AC3E}">
        <p14:creationId xmlns:p14="http://schemas.microsoft.com/office/powerpoint/2010/main" val="1618101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E6F269-4B0B-5F49-BF3E-B95495386752}"/>
              </a:ext>
            </a:extLst>
          </p:cNvPr>
          <p:cNvSpPr>
            <a:spLocks noGrp="1"/>
          </p:cNvSpPr>
          <p:nvPr>
            <p:ph idx="10"/>
          </p:nvPr>
        </p:nvSpPr>
        <p:spPr/>
        <p:txBody>
          <a:bodyPr/>
          <a:lstStyle/>
          <a:p>
            <a:r>
              <a:rPr lang="en-US" sz="2000" i="1" dirty="0"/>
              <a:t>Hard to find a place to eat and extremely long wait when we did.</a:t>
            </a:r>
          </a:p>
          <a:p>
            <a:r>
              <a:rPr lang="en-US" sz="2000" i="1" dirty="0"/>
              <a:t>Some limited restaurant access due to low staffing. </a:t>
            </a:r>
          </a:p>
          <a:p>
            <a:r>
              <a:rPr lang="en-US" sz="2000" i="1" dirty="0"/>
              <a:t>Difficult to find places to eat, but it worked out fine.</a:t>
            </a:r>
          </a:p>
          <a:p>
            <a:r>
              <a:rPr lang="en-US" sz="2000" i="1" dirty="0"/>
              <a:t>Not negative per se, but the boat ramp experience at Bead Lake was a bit more difficult than at other lakes--with the ability to only unload one car at a time and having to do it quickly while others are waiting.</a:t>
            </a:r>
          </a:p>
          <a:p>
            <a:r>
              <a:rPr lang="en-US" sz="2000" i="1" dirty="0"/>
              <a:t>The people aren't very nice.  They are kind of salty about non-locals being around.  Preponderance of conservative flags made us feel unsafe.</a:t>
            </a:r>
          </a:p>
          <a:p>
            <a:r>
              <a:rPr lang="en-US" sz="2000" i="1" dirty="0"/>
              <a:t>Lack of eating options in Colville.</a:t>
            </a:r>
          </a:p>
          <a:p>
            <a:r>
              <a:rPr lang="en-US" sz="2000" i="1" dirty="0"/>
              <a:t>Launch areas on Steptoe for hang gliders and paraglides are not ameliorated.  It would be safer to have some designated launch sites. </a:t>
            </a:r>
          </a:p>
        </p:txBody>
      </p:sp>
      <p:sp>
        <p:nvSpPr>
          <p:cNvPr id="3" name="Subtitle 2">
            <a:extLst>
              <a:ext uri="{FF2B5EF4-FFF2-40B4-BE49-F238E27FC236}">
                <a16:creationId xmlns:a16="http://schemas.microsoft.com/office/drawing/2014/main" id="{A77B3AFD-36A9-C04D-8C58-5CCCC822CCA4}"/>
              </a:ext>
            </a:extLst>
          </p:cNvPr>
          <p:cNvSpPr>
            <a:spLocks noGrp="1"/>
          </p:cNvSpPr>
          <p:nvPr>
            <p:ph type="subTitle" idx="13"/>
          </p:nvPr>
        </p:nvSpPr>
        <p:spPr/>
        <p:txBody>
          <a:bodyPr/>
          <a:lstStyle/>
          <a:p>
            <a:r>
              <a:rPr lang="en-US" dirty="0"/>
              <a:t>Quotes: Difficulties Visitors Faced</a:t>
            </a:r>
          </a:p>
        </p:txBody>
      </p:sp>
      <p:sp>
        <p:nvSpPr>
          <p:cNvPr id="4" name="Slide Number Placeholder 3">
            <a:extLst>
              <a:ext uri="{FF2B5EF4-FFF2-40B4-BE49-F238E27FC236}">
                <a16:creationId xmlns:a16="http://schemas.microsoft.com/office/drawing/2014/main" id="{AD40A01B-3883-034A-B349-542E1786C674}"/>
              </a:ext>
            </a:extLst>
          </p:cNvPr>
          <p:cNvSpPr>
            <a:spLocks noGrp="1"/>
          </p:cNvSpPr>
          <p:nvPr>
            <p:ph type="sldNum" sz="quarter" idx="14"/>
          </p:nvPr>
        </p:nvSpPr>
        <p:spPr/>
        <p:txBody>
          <a:bodyPr/>
          <a:lstStyle/>
          <a:p>
            <a:pPr>
              <a:defRPr/>
            </a:pPr>
            <a:fld id="{9813EC25-B425-0045-8CB4-5DB1F8F2FBDC}" type="slidenum">
              <a:rPr lang="en-US" altLang="en-US" smtClean="0"/>
              <a:pPr>
                <a:defRPr/>
              </a:pPr>
              <a:t>40</a:t>
            </a:fld>
            <a:endParaRPr lang="en-US" altLang="en-US" dirty="0"/>
          </a:p>
        </p:txBody>
      </p:sp>
    </p:spTree>
    <p:extLst>
      <p:ext uri="{BB962C8B-B14F-4D97-AF65-F5344CB8AC3E}">
        <p14:creationId xmlns:p14="http://schemas.microsoft.com/office/powerpoint/2010/main" val="1148571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F798B4-C32A-9244-AB17-3DDEB5F41F73}"/>
              </a:ext>
            </a:extLst>
          </p:cNvPr>
          <p:cNvSpPr>
            <a:spLocks noGrp="1"/>
          </p:cNvSpPr>
          <p:nvPr>
            <p:ph idx="10"/>
          </p:nvPr>
        </p:nvSpPr>
        <p:spPr/>
        <p:txBody>
          <a:bodyPr/>
          <a:lstStyle/>
          <a:p>
            <a:r>
              <a:rPr lang="en-US" sz="2000" i="1" dirty="0"/>
              <a:t>More and better lodging.</a:t>
            </a:r>
          </a:p>
          <a:p>
            <a:r>
              <a:rPr lang="en-US" sz="2000" i="1" dirty="0"/>
              <a:t>Would love to see an amazing coffee shop that is still open in the afternoon! Parents need caffeine all day, esp. after outdoor activities with a drive back to Spokane.</a:t>
            </a:r>
          </a:p>
          <a:p>
            <a:r>
              <a:rPr lang="en-US" sz="2000" i="1" dirty="0"/>
              <a:t>A more comprehensive brochure that lists the tour options available and annual events. I've been going every year for 20 years and I still discover new tours or areas to explore, local events, etc. But it is most important to me that the area doesn't become commercialized.</a:t>
            </a:r>
          </a:p>
          <a:p>
            <a:r>
              <a:rPr lang="en-US" sz="2000" i="1" dirty="0"/>
              <a:t>I would like to know if there are places I can rent kayaks, paddle boards, mountain bikes, and whether there are locations for new users to learn and practice these activities.  I also would like to know which trails are recommended for day hikes-- for easy to moderate ability, or if what level of challenge a hike may be for a middle-aged person. </a:t>
            </a:r>
          </a:p>
          <a:p>
            <a:r>
              <a:rPr lang="en-US" sz="2000" i="1" dirty="0"/>
              <a:t>More kid activities.</a:t>
            </a:r>
          </a:p>
          <a:p>
            <a:r>
              <a:rPr lang="en-US" sz="2000" i="1" dirty="0"/>
              <a:t>More OHV trails. Open forest roads to all vehicle. I love that Ferry County has signs saying speed limits are 35 when WATVs are present.</a:t>
            </a:r>
          </a:p>
        </p:txBody>
      </p:sp>
      <p:sp>
        <p:nvSpPr>
          <p:cNvPr id="3" name="Subtitle 2">
            <a:extLst>
              <a:ext uri="{FF2B5EF4-FFF2-40B4-BE49-F238E27FC236}">
                <a16:creationId xmlns:a16="http://schemas.microsoft.com/office/drawing/2014/main" id="{FB3A1E0B-C6B5-4D4A-88DC-D4E3BFDD80D6}"/>
              </a:ext>
            </a:extLst>
          </p:cNvPr>
          <p:cNvSpPr>
            <a:spLocks noGrp="1"/>
          </p:cNvSpPr>
          <p:nvPr>
            <p:ph type="subTitle" idx="13"/>
          </p:nvPr>
        </p:nvSpPr>
        <p:spPr/>
        <p:txBody>
          <a:bodyPr/>
          <a:lstStyle/>
          <a:p>
            <a:r>
              <a:rPr lang="en-US" dirty="0"/>
              <a:t>Quotes: Improvements Visitors Want</a:t>
            </a:r>
          </a:p>
        </p:txBody>
      </p:sp>
      <p:sp>
        <p:nvSpPr>
          <p:cNvPr id="4" name="Slide Number Placeholder 3">
            <a:extLst>
              <a:ext uri="{FF2B5EF4-FFF2-40B4-BE49-F238E27FC236}">
                <a16:creationId xmlns:a16="http://schemas.microsoft.com/office/drawing/2014/main" id="{1EB993C3-98F8-E944-8033-45F276F4D8A0}"/>
              </a:ext>
            </a:extLst>
          </p:cNvPr>
          <p:cNvSpPr>
            <a:spLocks noGrp="1"/>
          </p:cNvSpPr>
          <p:nvPr>
            <p:ph type="sldNum" sz="quarter" idx="14"/>
          </p:nvPr>
        </p:nvSpPr>
        <p:spPr/>
        <p:txBody>
          <a:bodyPr/>
          <a:lstStyle/>
          <a:p>
            <a:pPr>
              <a:defRPr/>
            </a:pPr>
            <a:fld id="{9813EC25-B425-0045-8CB4-5DB1F8F2FBDC}" type="slidenum">
              <a:rPr lang="en-US" altLang="en-US" smtClean="0"/>
              <a:pPr>
                <a:defRPr/>
              </a:pPr>
              <a:t>41</a:t>
            </a:fld>
            <a:endParaRPr lang="en-US" altLang="en-US" dirty="0"/>
          </a:p>
        </p:txBody>
      </p:sp>
    </p:spTree>
    <p:extLst>
      <p:ext uri="{BB962C8B-B14F-4D97-AF65-F5344CB8AC3E}">
        <p14:creationId xmlns:p14="http://schemas.microsoft.com/office/powerpoint/2010/main" val="2346340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3D1923-7E04-FD43-8040-558A940D325D}"/>
              </a:ext>
            </a:extLst>
          </p:cNvPr>
          <p:cNvSpPr>
            <a:spLocks noGrp="1"/>
          </p:cNvSpPr>
          <p:nvPr>
            <p:ph type="body" sz="quarter" idx="15"/>
          </p:nvPr>
        </p:nvSpPr>
        <p:spPr/>
        <p:txBody>
          <a:bodyPr/>
          <a:lstStyle/>
          <a:p>
            <a:r>
              <a:rPr lang="en-US" dirty="0"/>
              <a:t>Extra Slides: Demographics</a:t>
            </a:r>
          </a:p>
        </p:txBody>
      </p:sp>
      <p:sp>
        <p:nvSpPr>
          <p:cNvPr id="3" name="Slide Number Placeholder 2">
            <a:extLst>
              <a:ext uri="{FF2B5EF4-FFF2-40B4-BE49-F238E27FC236}">
                <a16:creationId xmlns:a16="http://schemas.microsoft.com/office/drawing/2014/main" id="{F6AB28B1-8B82-4C4F-B665-13902260A539}"/>
              </a:ext>
            </a:extLst>
          </p:cNvPr>
          <p:cNvSpPr>
            <a:spLocks noGrp="1"/>
          </p:cNvSpPr>
          <p:nvPr>
            <p:ph type="sldNum" sz="quarter" idx="16"/>
          </p:nvPr>
        </p:nvSpPr>
        <p:spPr/>
        <p:txBody>
          <a:bodyPr/>
          <a:lstStyle/>
          <a:p>
            <a:pPr>
              <a:defRPr/>
            </a:pPr>
            <a:fld id="{21E821E7-641C-6549-972F-E64E5A1ADC1B}" type="slidenum">
              <a:rPr lang="en-US" altLang="en-US" smtClean="0"/>
              <a:pPr>
                <a:defRPr/>
              </a:pPr>
              <a:t>43</a:t>
            </a:fld>
            <a:endParaRPr lang="en-US" altLang="en-US" dirty="0"/>
          </a:p>
        </p:txBody>
      </p:sp>
      <p:pic>
        <p:nvPicPr>
          <p:cNvPr id="6" name="Picture Placeholder 5">
            <a:extLst>
              <a:ext uri="{FF2B5EF4-FFF2-40B4-BE49-F238E27FC236}">
                <a16:creationId xmlns:a16="http://schemas.microsoft.com/office/drawing/2014/main" id="{61269500-6456-E7CB-47BA-A2B76CC077F5}"/>
              </a:ext>
            </a:extLst>
          </p:cNvPr>
          <p:cNvPicPr>
            <a:picLocks noGrp="1" noChangeAspect="1"/>
          </p:cNvPicPr>
          <p:nvPr>
            <p:ph type="pic" idx="14"/>
          </p:nvPr>
        </p:nvPicPr>
        <p:blipFill>
          <a:blip r:embed="rId2"/>
          <a:srcRect t="17035" b="17035"/>
          <a:stretch>
            <a:fillRect/>
          </a:stretch>
        </p:blipFill>
        <p:spPr>
          <a:xfrm>
            <a:off x="0" y="0"/>
            <a:ext cx="9144000" cy="3638017"/>
          </a:xfrm>
          <a:prstGeom prst="rect">
            <a:avLst/>
          </a:prstGeom>
        </p:spPr>
      </p:pic>
    </p:spTree>
    <p:extLst>
      <p:ext uri="{BB962C8B-B14F-4D97-AF65-F5344CB8AC3E}">
        <p14:creationId xmlns:p14="http://schemas.microsoft.com/office/powerpoint/2010/main" val="3999610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BC6D2B7D-2C67-4F47-BA88-3B4D59386973}"/>
              </a:ext>
            </a:extLst>
          </p:cNvPr>
          <p:cNvSpPr>
            <a:spLocks noGrp="1"/>
          </p:cNvSpPr>
          <p:nvPr>
            <p:ph idx="10"/>
          </p:nvPr>
        </p:nvSpPr>
        <p:spPr>
          <a:xfrm>
            <a:off x="231490" y="1059154"/>
            <a:ext cx="4381019" cy="5258467"/>
          </a:xfrm>
        </p:spPr>
        <p:txBody>
          <a:bodyPr/>
          <a:lstStyle/>
          <a:p>
            <a:r>
              <a:rPr lang="en-US" sz="2000" b="1" u="sng" dirty="0"/>
              <a:t>Gender</a:t>
            </a:r>
            <a:r>
              <a:rPr lang="en-US" sz="2000" dirty="0"/>
              <a:t>: 66 percent male</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r>
              <a:rPr lang="en-US" sz="2000" b="1" u="sng" dirty="0"/>
              <a:t>Age</a:t>
            </a:r>
            <a:r>
              <a:rPr lang="en-US" sz="2000" dirty="0"/>
              <a:t>: 72 percent aged 41 and over</a:t>
            </a:r>
          </a:p>
          <a:p>
            <a:endParaRPr lang="en-US" sz="2000" b="1" u="sng" dirty="0"/>
          </a:p>
          <a:p>
            <a:pPr marL="0" indent="0">
              <a:buNone/>
            </a:pPr>
            <a:endParaRPr lang="en-US" sz="2000" dirty="0"/>
          </a:p>
          <a:p>
            <a:pPr marL="0" indent="0">
              <a:buNone/>
            </a:pPr>
            <a:endParaRPr lang="en-US" sz="2000" dirty="0"/>
          </a:p>
          <a:p>
            <a:pPr marL="0" indent="0">
              <a:buNone/>
            </a:pPr>
            <a:endParaRPr lang="en-US" sz="2000" dirty="0"/>
          </a:p>
          <a:p>
            <a:r>
              <a:rPr lang="en-US" sz="2000" b="1" u="sng" dirty="0"/>
              <a:t>Income</a:t>
            </a:r>
            <a:r>
              <a:rPr lang="en-US" sz="2000" dirty="0"/>
              <a:t>: 52 percent made over $75,000</a:t>
            </a:r>
          </a:p>
        </p:txBody>
      </p:sp>
      <p:sp>
        <p:nvSpPr>
          <p:cNvPr id="2" name="Subtitle 1">
            <a:extLst>
              <a:ext uri="{FF2B5EF4-FFF2-40B4-BE49-F238E27FC236}">
                <a16:creationId xmlns:a16="http://schemas.microsoft.com/office/drawing/2014/main" id="{B55FE15B-5A55-2C44-A403-A9A8B79F2C60}"/>
              </a:ext>
            </a:extLst>
          </p:cNvPr>
          <p:cNvSpPr>
            <a:spLocks noGrp="1"/>
          </p:cNvSpPr>
          <p:nvPr>
            <p:ph type="subTitle" idx="13"/>
          </p:nvPr>
        </p:nvSpPr>
        <p:spPr/>
        <p:txBody>
          <a:bodyPr/>
          <a:lstStyle/>
          <a:p>
            <a:r>
              <a:rPr lang="en-US" dirty="0"/>
              <a:t>Demographics</a:t>
            </a:r>
          </a:p>
        </p:txBody>
      </p:sp>
      <p:sp>
        <p:nvSpPr>
          <p:cNvPr id="3" name="Slide Number Placeholder 2">
            <a:extLst>
              <a:ext uri="{FF2B5EF4-FFF2-40B4-BE49-F238E27FC236}">
                <a16:creationId xmlns:a16="http://schemas.microsoft.com/office/drawing/2014/main" id="{7B0CE0D7-FD00-A54D-B019-27925A303BFF}"/>
              </a:ext>
            </a:extLst>
          </p:cNvPr>
          <p:cNvSpPr>
            <a:spLocks noGrp="1"/>
          </p:cNvSpPr>
          <p:nvPr>
            <p:ph type="sldNum" sz="quarter" idx="14"/>
          </p:nvPr>
        </p:nvSpPr>
        <p:spPr/>
        <p:txBody>
          <a:bodyPr/>
          <a:lstStyle/>
          <a:p>
            <a:pPr>
              <a:defRPr/>
            </a:pPr>
            <a:fld id="{C3EF09C3-9DCB-0747-8109-F6A35154FC6E}" type="slidenum">
              <a:rPr lang="en-US" altLang="en-US" smtClean="0"/>
              <a:pPr>
                <a:defRPr/>
              </a:pPr>
              <a:t>44</a:t>
            </a:fld>
            <a:endParaRPr lang="en-US" altLang="en-US" dirty="0"/>
          </a:p>
        </p:txBody>
      </p:sp>
      <p:graphicFrame>
        <p:nvGraphicFramePr>
          <p:cNvPr id="8" name="Table 7">
            <a:extLst>
              <a:ext uri="{FF2B5EF4-FFF2-40B4-BE49-F238E27FC236}">
                <a16:creationId xmlns:a16="http://schemas.microsoft.com/office/drawing/2014/main" id="{3CBBDFA5-3C7D-2E4B-8731-32390B2D0411}"/>
              </a:ext>
            </a:extLst>
          </p:cNvPr>
          <p:cNvGraphicFramePr>
            <a:graphicFrameLocks noGrp="1"/>
          </p:cNvGraphicFramePr>
          <p:nvPr>
            <p:extLst>
              <p:ext uri="{D42A27DB-BD31-4B8C-83A1-F6EECF244321}">
                <p14:modId xmlns:p14="http://schemas.microsoft.com/office/powerpoint/2010/main" val="3123563687"/>
              </p:ext>
            </p:extLst>
          </p:nvPr>
        </p:nvGraphicFramePr>
        <p:xfrm>
          <a:off x="4572001" y="998387"/>
          <a:ext cx="4114800" cy="1266825"/>
        </p:xfrm>
        <a:graphic>
          <a:graphicData uri="http://schemas.openxmlformats.org/drawingml/2006/table">
            <a:tbl>
              <a:tblPr/>
              <a:tblGrid>
                <a:gridCol w="3062421">
                  <a:extLst>
                    <a:ext uri="{9D8B030D-6E8A-4147-A177-3AD203B41FA5}">
                      <a16:colId xmlns:a16="http://schemas.microsoft.com/office/drawing/2014/main" val="2002314766"/>
                    </a:ext>
                  </a:extLst>
                </a:gridCol>
                <a:gridCol w="1052379">
                  <a:extLst>
                    <a:ext uri="{9D8B030D-6E8A-4147-A177-3AD203B41FA5}">
                      <a16:colId xmlns:a16="http://schemas.microsoft.com/office/drawing/2014/main" val="3346801385"/>
                    </a:ext>
                  </a:extLst>
                </a:gridCol>
              </a:tblGrid>
              <a:tr h="250516">
                <a:tc>
                  <a:txBody>
                    <a:bodyPr/>
                    <a:lstStyle/>
                    <a:p>
                      <a:pPr algn="ctr" fontAlgn="ctr"/>
                      <a:r>
                        <a:rPr lang="en-US" sz="1600" b="0" i="0" u="none" strike="noStrike" dirty="0">
                          <a:solidFill>
                            <a:srgbClr val="000000"/>
                          </a:solidFill>
                          <a:effectLst/>
                          <a:latin typeface="Franklin Gothic Medium" panose="020B0603020102020204" pitchFamily="34" charset="0"/>
                        </a:rPr>
                        <a:t>Gender</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ctr" fontAlgn="ctr"/>
                      <a:r>
                        <a:rPr lang="en-US" sz="1600" b="0" i="0" u="none" strike="noStrike" dirty="0">
                          <a:solidFill>
                            <a:srgbClr val="000000"/>
                          </a:solidFill>
                          <a:effectLst/>
                          <a:latin typeface="Franklin Gothic Medium" panose="020B0603020102020204" pitchFamily="34" charset="0"/>
                        </a:rPr>
                        <a:t>Percent</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1477386679"/>
                  </a:ext>
                </a:extLst>
              </a:tr>
              <a:tr h="235779">
                <a:tc>
                  <a:txBody>
                    <a:bodyPr/>
                    <a:lstStyle/>
                    <a:p>
                      <a:pPr algn="l" fontAlgn="b"/>
                      <a:r>
                        <a:rPr lang="en-US" sz="1600" b="0" i="0" u="none" strike="noStrike" dirty="0">
                          <a:solidFill>
                            <a:srgbClr val="000000"/>
                          </a:solidFill>
                          <a:effectLst/>
                          <a:latin typeface="Franklin Gothic Book" panose="020B0503020102020204" pitchFamily="34" charset="0"/>
                        </a:rPr>
                        <a:t>Male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66%</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07108687"/>
                  </a:ext>
                </a:extLst>
              </a:tr>
              <a:tr h="235779">
                <a:tc>
                  <a:txBody>
                    <a:bodyPr/>
                    <a:lstStyle/>
                    <a:p>
                      <a:pPr algn="l" fontAlgn="b"/>
                      <a:r>
                        <a:rPr lang="en-US" sz="1600" b="0" i="0" u="none" strike="noStrike" dirty="0">
                          <a:solidFill>
                            <a:srgbClr val="000000"/>
                          </a:solidFill>
                          <a:effectLst/>
                          <a:latin typeface="Franklin Gothic Book" panose="020B0503020102020204" pitchFamily="34" charset="0"/>
                        </a:rPr>
                        <a:t>Female</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30%</a:t>
                      </a:r>
                    </a:p>
                  </a:txBody>
                  <a:tcPr marL="9525" marR="9525" marT="9525" marB="0" anchor="b">
                    <a:lnL>
                      <a:noFill/>
                    </a:lnL>
                    <a:lnR>
                      <a:noFill/>
                    </a:lnR>
                    <a:lnT>
                      <a:noFill/>
                    </a:lnT>
                    <a:lnB>
                      <a:noFill/>
                    </a:lnB>
                  </a:tcPr>
                </a:tc>
                <a:extLst>
                  <a:ext uri="{0D108BD9-81ED-4DB2-BD59-A6C34878D82A}">
                    <a16:rowId xmlns:a16="http://schemas.microsoft.com/office/drawing/2014/main" val="373134737"/>
                  </a:ext>
                </a:extLst>
              </a:tr>
              <a:tr h="235779">
                <a:tc>
                  <a:txBody>
                    <a:bodyPr/>
                    <a:lstStyle/>
                    <a:p>
                      <a:pPr algn="l" fontAlgn="b"/>
                      <a:r>
                        <a:rPr lang="en-US" sz="1600" b="0" i="0" u="none" strike="noStrike" dirty="0">
                          <a:solidFill>
                            <a:srgbClr val="000000"/>
                          </a:solidFill>
                          <a:effectLst/>
                          <a:latin typeface="Franklin Gothic Book" panose="020B0503020102020204" pitchFamily="34" charset="0"/>
                        </a:rPr>
                        <a:t>Non-Binary</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  1%</a:t>
                      </a:r>
                    </a:p>
                  </a:txBody>
                  <a:tcPr marL="9525" marR="9525" marT="9525" marB="0" anchor="b">
                    <a:lnL>
                      <a:noFill/>
                    </a:lnL>
                    <a:lnR>
                      <a:noFill/>
                    </a:lnR>
                    <a:lnT>
                      <a:noFill/>
                    </a:lnT>
                    <a:lnB>
                      <a:noFill/>
                    </a:lnB>
                  </a:tcPr>
                </a:tc>
                <a:extLst>
                  <a:ext uri="{0D108BD9-81ED-4DB2-BD59-A6C34878D82A}">
                    <a16:rowId xmlns:a16="http://schemas.microsoft.com/office/drawing/2014/main" val="1496344571"/>
                  </a:ext>
                </a:extLst>
              </a:tr>
              <a:tr h="235779">
                <a:tc>
                  <a:txBody>
                    <a:bodyPr/>
                    <a:lstStyle/>
                    <a:p>
                      <a:pPr algn="l" fontAlgn="b"/>
                      <a:r>
                        <a:rPr lang="en-US" sz="1600" b="0" i="0" u="none" strike="noStrike" dirty="0">
                          <a:solidFill>
                            <a:srgbClr val="000000"/>
                          </a:solidFill>
                          <a:effectLst/>
                          <a:latin typeface="Franklin Gothic Book" panose="020B0503020102020204" pitchFamily="34" charset="0"/>
                        </a:rPr>
                        <a:t>Other/Prefer not to Answer</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2%</a:t>
                      </a:r>
                    </a:p>
                  </a:txBody>
                  <a:tcPr marL="9525" marR="9525" marT="9525" marB="0" anchor="b">
                    <a:lnL>
                      <a:noFill/>
                    </a:lnL>
                    <a:lnR>
                      <a:noFill/>
                    </a:lnR>
                    <a:lnT>
                      <a:noFill/>
                    </a:lnT>
                    <a:lnB>
                      <a:noFill/>
                    </a:lnB>
                  </a:tcPr>
                </a:tc>
                <a:extLst>
                  <a:ext uri="{0D108BD9-81ED-4DB2-BD59-A6C34878D82A}">
                    <a16:rowId xmlns:a16="http://schemas.microsoft.com/office/drawing/2014/main" val="3533415312"/>
                  </a:ext>
                </a:extLst>
              </a:tr>
            </a:tbl>
          </a:graphicData>
        </a:graphic>
      </p:graphicFrame>
      <p:graphicFrame>
        <p:nvGraphicFramePr>
          <p:cNvPr id="10" name="Table 9">
            <a:extLst>
              <a:ext uri="{FF2B5EF4-FFF2-40B4-BE49-F238E27FC236}">
                <a16:creationId xmlns:a16="http://schemas.microsoft.com/office/drawing/2014/main" id="{C276CC08-558F-8841-9503-DCCA6E378AF3}"/>
              </a:ext>
            </a:extLst>
          </p:cNvPr>
          <p:cNvGraphicFramePr>
            <a:graphicFrameLocks noGrp="1"/>
          </p:cNvGraphicFramePr>
          <p:nvPr>
            <p:extLst>
              <p:ext uri="{D42A27DB-BD31-4B8C-83A1-F6EECF244321}">
                <p14:modId xmlns:p14="http://schemas.microsoft.com/office/powerpoint/2010/main" val="3495865224"/>
              </p:ext>
            </p:extLst>
          </p:nvPr>
        </p:nvGraphicFramePr>
        <p:xfrm>
          <a:off x="4572000" y="4665980"/>
          <a:ext cx="4114800" cy="1773555"/>
        </p:xfrm>
        <a:graphic>
          <a:graphicData uri="http://schemas.openxmlformats.org/drawingml/2006/table">
            <a:tbl>
              <a:tblPr/>
              <a:tblGrid>
                <a:gridCol w="3062421">
                  <a:extLst>
                    <a:ext uri="{9D8B030D-6E8A-4147-A177-3AD203B41FA5}">
                      <a16:colId xmlns:a16="http://schemas.microsoft.com/office/drawing/2014/main" val="367463492"/>
                    </a:ext>
                  </a:extLst>
                </a:gridCol>
                <a:gridCol w="1052379">
                  <a:extLst>
                    <a:ext uri="{9D8B030D-6E8A-4147-A177-3AD203B41FA5}">
                      <a16:colId xmlns:a16="http://schemas.microsoft.com/office/drawing/2014/main" val="4026877322"/>
                    </a:ext>
                  </a:extLst>
                </a:gridCol>
              </a:tblGrid>
              <a:tr h="238630">
                <a:tc>
                  <a:txBody>
                    <a:bodyPr/>
                    <a:lstStyle/>
                    <a:p>
                      <a:pPr algn="ctr" fontAlgn="ctr"/>
                      <a:r>
                        <a:rPr lang="en-US" sz="1600" b="0" i="0" u="none" strike="noStrike" dirty="0">
                          <a:solidFill>
                            <a:srgbClr val="000000"/>
                          </a:solidFill>
                          <a:effectLst/>
                          <a:latin typeface="Franklin Gothic Medium" panose="020B0603020102020204" pitchFamily="34" charset="0"/>
                        </a:rPr>
                        <a:t>Income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ctr" fontAlgn="ctr"/>
                      <a:r>
                        <a:rPr lang="en-US" sz="1600" b="0" i="0" u="none" strike="noStrike" dirty="0">
                          <a:solidFill>
                            <a:srgbClr val="000000"/>
                          </a:solidFill>
                          <a:effectLst/>
                          <a:latin typeface="Franklin Gothic Medium" panose="020B0603020102020204" pitchFamily="34" charset="0"/>
                        </a:rPr>
                        <a:t>Percent</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3658243740"/>
                  </a:ext>
                </a:extLst>
              </a:tr>
              <a:tr h="224593">
                <a:tc>
                  <a:txBody>
                    <a:bodyPr/>
                    <a:lstStyle/>
                    <a:p>
                      <a:pPr algn="l" fontAlgn="b"/>
                      <a:r>
                        <a:rPr lang="en-US" sz="1600" b="0" i="0" u="none" strike="noStrike" dirty="0">
                          <a:solidFill>
                            <a:srgbClr val="000000"/>
                          </a:solidFill>
                          <a:effectLst/>
                          <a:latin typeface="Franklin Gothic Book" panose="020B0503020102020204" pitchFamily="34" charset="0"/>
                        </a:rPr>
                        <a:t>$150,000+</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13%</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3614754"/>
                  </a:ext>
                </a:extLst>
              </a:tr>
              <a:tr h="224593">
                <a:tc>
                  <a:txBody>
                    <a:bodyPr/>
                    <a:lstStyle/>
                    <a:p>
                      <a:pPr algn="l" fontAlgn="b"/>
                      <a:r>
                        <a:rPr lang="en-US" sz="1600" b="0" i="0" u="none" strike="noStrike" dirty="0">
                          <a:solidFill>
                            <a:srgbClr val="000000"/>
                          </a:solidFill>
                          <a:effectLst/>
                          <a:latin typeface="Franklin Gothic Book" panose="020B0503020102020204" pitchFamily="34" charset="0"/>
                        </a:rPr>
                        <a:t>$100,000-$149,999</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20%</a:t>
                      </a:r>
                    </a:p>
                  </a:txBody>
                  <a:tcPr marL="9525" marR="9525" marT="9525" marB="0" anchor="b">
                    <a:lnL>
                      <a:noFill/>
                    </a:lnL>
                    <a:lnR>
                      <a:noFill/>
                    </a:lnR>
                    <a:lnT>
                      <a:noFill/>
                    </a:lnT>
                    <a:lnB>
                      <a:noFill/>
                    </a:lnB>
                  </a:tcPr>
                </a:tc>
                <a:extLst>
                  <a:ext uri="{0D108BD9-81ED-4DB2-BD59-A6C34878D82A}">
                    <a16:rowId xmlns:a16="http://schemas.microsoft.com/office/drawing/2014/main" val="2607157195"/>
                  </a:ext>
                </a:extLst>
              </a:tr>
              <a:tr h="224593">
                <a:tc>
                  <a:txBody>
                    <a:bodyPr/>
                    <a:lstStyle/>
                    <a:p>
                      <a:pPr algn="l" fontAlgn="b"/>
                      <a:r>
                        <a:rPr lang="en-US" sz="1600" b="0" i="0" u="none" strike="noStrike" dirty="0">
                          <a:solidFill>
                            <a:srgbClr val="000000"/>
                          </a:solidFill>
                          <a:effectLst/>
                          <a:latin typeface="Franklin Gothic Book" panose="020B0503020102020204" pitchFamily="34" charset="0"/>
                        </a:rPr>
                        <a:t>$75,000-$99,999</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19%</a:t>
                      </a:r>
                    </a:p>
                  </a:txBody>
                  <a:tcPr marL="9525" marR="9525" marT="9525" marB="0" anchor="b">
                    <a:lnL>
                      <a:noFill/>
                    </a:lnL>
                    <a:lnR>
                      <a:noFill/>
                    </a:lnR>
                    <a:lnT>
                      <a:noFill/>
                    </a:lnT>
                    <a:lnB>
                      <a:noFill/>
                    </a:lnB>
                  </a:tcPr>
                </a:tc>
                <a:extLst>
                  <a:ext uri="{0D108BD9-81ED-4DB2-BD59-A6C34878D82A}">
                    <a16:rowId xmlns:a16="http://schemas.microsoft.com/office/drawing/2014/main" val="2709990030"/>
                  </a:ext>
                </a:extLst>
              </a:tr>
              <a:tr h="224593">
                <a:tc>
                  <a:txBody>
                    <a:bodyPr/>
                    <a:lstStyle/>
                    <a:p>
                      <a:pPr algn="l" fontAlgn="b"/>
                      <a:r>
                        <a:rPr lang="en-US" sz="1600" b="0" i="0" u="none" strike="noStrike" dirty="0">
                          <a:solidFill>
                            <a:srgbClr val="000000"/>
                          </a:solidFill>
                          <a:effectLst/>
                          <a:latin typeface="Franklin Gothic Book" panose="020B0503020102020204" pitchFamily="34" charset="0"/>
                        </a:rPr>
                        <a:t>$50,000-$74,999</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26%</a:t>
                      </a:r>
                    </a:p>
                  </a:txBody>
                  <a:tcPr marL="9525" marR="9525" marT="9525" marB="0" anchor="b">
                    <a:lnL>
                      <a:noFill/>
                    </a:lnL>
                    <a:lnR>
                      <a:noFill/>
                    </a:lnR>
                    <a:lnT>
                      <a:noFill/>
                    </a:lnT>
                    <a:lnB>
                      <a:noFill/>
                    </a:lnB>
                  </a:tcPr>
                </a:tc>
                <a:extLst>
                  <a:ext uri="{0D108BD9-81ED-4DB2-BD59-A6C34878D82A}">
                    <a16:rowId xmlns:a16="http://schemas.microsoft.com/office/drawing/2014/main" val="2669268993"/>
                  </a:ext>
                </a:extLst>
              </a:tr>
              <a:tr h="224593">
                <a:tc>
                  <a:txBody>
                    <a:bodyPr/>
                    <a:lstStyle/>
                    <a:p>
                      <a:pPr algn="l" fontAlgn="b"/>
                      <a:r>
                        <a:rPr lang="en-US" sz="1600" b="0" i="0" u="none" strike="noStrike" dirty="0">
                          <a:solidFill>
                            <a:srgbClr val="000000"/>
                          </a:solidFill>
                          <a:effectLst/>
                          <a:latin typeface="Franklin Gothic Book" panose="020B0503020102020204" pitchFamily="34" charset="0"/>
                        </a:rPr>
                        <a:t>$20,000-$49,999</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10%</a:t>
                      </a:r>
                    </a:p>
                  </a:txBody>
                  <a:tcPr marL="9525" marR="9525" marT="9525" marB="0" anchor="b">
                    <a:lnL>
                      <a:noFill/>
                    </a:lnL>
                    <a:lnR>
                      <a:noFill/>
                    </a:lnR>
                    <a:lnT>
                      <a:noFill/>
                    </a:lnT>
                    <a:lnB>
                      <a:noFill/>
                    </a:lnB>
                  </a:tcPr>
                </a:tc>
                <a:extLst>
                  <a:ext uri="{0D108BD9-81ED-4DB2-BD59-A6C34878D82A}">
                    <a16:rowId xmlns:a16="http://schemas.microsoft.com/office/drawing/2014/main" val="1251536026"/>
                  </a:ext>
                </a:extLst>
              </a:tr>
              <a:tr h="224593">
                <a:tc>
                  <a:txBody>
                    <a:bodyPr/>
                    <a:lstStyle/>
                    <a:p>
                      <a:pPr algn="l" fontAlgn="b"/>
                      <a:r>
                        <a:rPr lang="en-US" sz="1600" b="0" i="0" u="none" strike="noStrike" dirty="0">
                          <a:solidFill>
                            <a:srgbClr val="000000"/>
                          </a:solidFill>
                          <a:effectLst/>
                          <a:latin typeface="Franklin Gothic Book" panose="020B0503020102020204" pitchFamily="34" charset="0"/>
                        </a:rPr>
                        <a:t>Less than $20,000</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3%</a:t>
                      </a:r>
                    </a:p>
                  </a:txBody>
                  <a:tcPr marL="9525" marR="9525" marT="9525" marB="0" anchor="b">
                    <a:lnL>
                      <a:noFill/>
                    </a:lnL>
                    <a:lnR>
                      <a:noFill/>
                    </a:lnR>
                    <a:lnT>
                      <a:noFill/>
                    </a:lnT>
                    <a:lnB>
                      <a:noFill/>
                    </a:lnB>
                  </a:tcPr>
                </a:tc>
                <a:extLst>
                  <a:ext uri="{0D108BD9-81ED-4DB2-BD59-A6C34878D82A}">
                    <a16:rowId xmlns:a16="http://schemas.microsoft.com/office/drawing/2014/main" val="2937554308"/>
                  </a:ext>
                </a:extLst>
              </a:tr>
            </a:tbl>
          </a:graphicData>
        </a:graphic>
      </p:graphicFrame>
      <p:graphicFrame>
        <p:nvGraphicFramePr>
          <p:cNvPr id="13" name="Table 12">
            <a:extLst>
              <a:ext uri="{FF2B5EF4-FFF2-40B4-BE49-F238E27FC236}">
                <a16:creationId xmlns:a16="http://schemas.microsoft.com/office/drawing/2014/main" id="{B8662883-4B56-3E40-ADBF-9CD422FB046D}"/>
              </a:ext>
            </a:extLst>
          </p:cNvPr>
          <p:cNvGraphicFramePr>
            <a:graphicFrameLocks noGrp="1"/>
          </p:cNvGraphicFramePr>
          <p:nvPr>
            <p:extLst>
              <p:ext uri="{D42A27DB-BD31-4B8C-83A1-F6EECF244321}">
                <p14:modId xmlns:p14="http://schemas.microsoft.com/office/powerpoint/2010/main" val="4005778187"/>
              </p:ext>
            </p:extLst>
          </p:nvPr>
        </p:nvGraphicFramePr>
        <p:xfrm>
          <a:off x="4572000" y="2563869"/>
          <a:ext cx="4114800" cy="1779049"/>
        </p:xfrm>
        <a:graphic>
          <a:graphicData uri="http://schemas.openxmlformats.org/drawingml/2006/table">
            <a:tbl>
              <a:tblPr/>
              <a:tblGrid>
                <a:gridCol w="3062421">
                  <a:extLst>
                    <a:ext uri="{9D8B030D-6E8A-4147-A177-3AD203B41FA5}">
                      <a16:colId xmlns:a16="http://schemas.microsoft.com/office/drawing/2014/main" val="1677442247"/>
                    </a:ext>
                  </a:extLst>
                </a:gridCol>
                <a:gridCol w="1052379">
                  <a:extLst>
                    <a:ext uri="{9D8B030D-6E8A-4147-A177-3AD203B41FA5}">
                      <a16:colId xmlns:a16="http://schemas.microsoft.com/office/drawing/2014/main" val="1474079281"/>
                    </a:ext>
                  </a:extLst>
                </a:gridCol>
              </a:tblGrid>
              <a:tr h="258859">
                <a:tc>
                  <a:txBody>
                    <a:bodyPr/>
                    <a:lstStyle/>
                    <a:p>
                      <a:pPr algn="ctr" fontAlgn="ctr"/>
                      <a:r>
                        <a:rPr lang="en-US" sz="1600" b="0" i="0" u="none" strike="noStrike" dirty="0">
                          <a:solidFill>
                            <a:srgbClr val="000000"/>
                          </a:solidFill>
                          <a:effectLst/>
                          <a:latin typeface="Franklin Gothic Medium" panose="020B0603020102020204" pitchFamily="34" charset="0"/>
                        </a:rPr>
                        <a:t>Ages</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ctr" fontAlgn="ctr"/>
                      <a:r>
                        <a:rPr lang="en-US" sz="1600" b="0" i="0" u="none" strike="noStrike" dirty="0">
                          <a:solidFill>
                            <a:srgbClr val="000000"/>
                          </a:solidFill>
                          <a:effectLst/>
                          <a:latin typeface="Franklin Gothic Medium" panose="020B0603020102020204" pitchFamily="34" charset="0"/>
                        </a:rPr>
                        <a:t>Percent</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1885905901"/>
                  </a:ext>
                </a:extLst>
              </a:tr>
              <a:tr h="247305">
                <a:tc>
                  <a:txBody>
                    <a:bodyPr/>
                    <a:lstStyle/>
                    <a:p>
                      <a:pPr algn="l" fontAlgn="b"/>
                      <a:r>
                        <a:rPr lang="en-US" sz="1600" b="0" i="0" u="none" strike="noStrike" dirty="0">
                          <a:solidFill>
                            <a:srgbClr val="000000"/>
                          </a:solidFill>
                          <a:effectLst/>
                          <a:latin typeface="Franklin Gothic Book" panose="020B0503020102020204" pitchFamily="34" charset="0"/>
                        </a:rPr>
                        <a:t>Under 20</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11%</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79841947"/>
                  </a:ext>
                </a:extLst>
              </a:tr>
              <a:tr h="247305">
                <a:tc>
                  <a:txBody>
                    <a:bodyPr/>
                    <a:lstStyle/>
                    <a:p>
                      <a:pPr algn="l" fontAlgn="b"/>
                      <a:r>
                        <a:rPr lang="en-US" sz="1600" b="0" i="0" u="none" strike="noStrike" dirty="0">
                          <a:solidFill>
                            <a:srgbClr val="000000"/>
                          </a:solidFill>
                          <a:effectLst/>
                          <a:latin typeface="Franklin Gothic Book" panose="020B0503020102020204" pitchFamily="34" charset="0"/>
                        </a:rPr>
                        <a:t>21-30</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4%</a:t>
                      </a:r>
                    </a:p>
                  </a:txBody>
                  <a:tcPr marL="9525" marR="9525" marT="9525" marB="0" anchor="b">
                    <a:lnL>
                      <a:noFill/>
                    </a:lnL>
                    <a:lnR>
                      <a:noFill/>
                    </a:lnR>
                    <a:lnT>
                      <a:noFill/>
                    </a:lnT>
                    <a:lnB>
                      <a:noFill/>
                    </a:lnB>
                  </a:tcPr>
                </a:tc>
                <a:extLst>
                  <a:ext uri="{0D108BD9-81ED-4DB2-BD59-A6C34878D82A}">
                    <a16:rowId xmlns:a16="http://schemas.microsoft.com/office/drawing/2014/main" val="1640074976"/>
                  </a:ext>
                </a:extLst>
              </a:tr>
              <a:tr h="247305">
                <a:tc>
                  <a:txBody>
                    <a:bodyPr/>
                    <a:lstStyle/>
                    <a:p>
                      <a:pPr algn="l" fontAlgn="b"/>
                      <a:r>
                        <a:rPr lang="en-US" sz="1600" b="0" i="0" u="none" strike="noStrike" dirty="0">
                          <a:solidFill>
                            <a:srgbClr val="000000"/>
                          </a:solidFill>
                          <a:effectLst/>
                          <a:latin typeface="Franklin Gothic Book" panose="020B0503020102020204" pitchFamily="34" charset="0"/>
                        </a:rPr>
                        <a:t>31-40</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12%</a:t>
                      </a:r>
                    </a:p>
                  </a:txBody>
                  <a:tcPr marL="9525" marR="9525" marT="9525" marB="0" anchor="b">
                    <a:lnL>
                      <a:noFill/>
                    </a:lnL>
                    <a:lnR>
                      <a:noFill/>
                    </a:lnR>
                    <a:lnT>
                      <a:noFill/>
                    </a:lnT>
                    <a:lnB>
                      <a:noFill/>
                    </a:lnB>
                  </a:tcPr>
                </a:tc>
                <a:extLst>
                  <a:ext uri="{0D108BD9-81ED-4DB2-BD59-A6C34878D82A}">
                    <a16:rowId xmlns:a16="http://schemas.microsoft.com/office/drawing/2014/main" val="3633170511"/>
                  </a:ext>
                </a:extLst>
              </a:tr>
              <a:tr h="247305">
                <a:tc>
                  <a:txBody>
                    <a:bodyPr/>
                    <a:lstStyle/>
                    <a:p>
                      <a:pPr algn="l" fontAlgn="b"/>
                      <a:r>
                        <a:rPr lang="en-US" sz="1600" b="0" i="0" u="none" strike="noStrike" dirty="0">
                          <a:solidFill>
                            <a:srgbClr val="000000"/>
                          </a:solidFill>
                          <a:effectLst/>
                          <a:latin typeface="Franklin Gothic Book" panose="020B0503020102020204" pitchFamily="34" charset="0"/>
                        </a:rPr>
                        <a:t>41-50</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21%</a:t>
                      </a:r>
                    </a:p>
                  </a:txBody>
                  <a:tcPr marL="9525" marR="9525" marT="9525" marB="0" anchor="b">
                    <a:lnL>
                      <a:noFill/>
                    </a:lnL>
                    <a:lnR>
                      <a:noFill/>
                    </a:lnR>
                    <a:lnT>
                      <a:noFill/>
                    </a:lnT>
                    <a:lnB>
                      <a:noFill/>
                    </a:lnB>
                  </a:tcPr>
                </a:tc>
                <a:extLst>
                  <a:ext uri="{0D108BD9-81ED-4DB2-BD59-A6C34878D82A}">
                    <a16:rowId xmlns:a16="http://schemas.microsoft.com/office/drawing/2014/main" val="518485058"/>
                  </a:ext>
                </a:extLst>
              </a:tr>
              <a:tr h="247305">
                <a:tc>
                  <a:txBody>
                    <a:bodyPr/>
                    <a:lstStyle/>
                    <a:p>
                      <a:pPr algn="l" fontAlgn="b"/>
                      <a:r>
                        <a:rPr lang="en-US" sz="1600" b="0" i="0" u="none" strike="noStrike" dirty="0">
                          <a:solidFill>
                            <a:srgbClr val="000000"/>
                          </a:solidFill>
                          <a:effectLst/>
                          <a:latin typeface="Franklin Gothic Book" panose="020B0503020102020204" pitchFamily="34" charset="0"/>
                        </a:rPr>
                        <a:t>51-60</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16%</a:t>
                      </a:r>
                    </a:p>
                  </a:txBody>
                  <a:tcPr marL="9525" marR="9525" marT="9525" marB="0" anchor="b">
                    <a:lnL>
                      <a:noFill/>
                    </a:lnL>
                    <a:lnR>
                      <a:noFill/>
                    </a:lnR>
                    <a:lnT>
                      <a:noFill/>
                    </a:lnT>
                    <a:lnB>
                      <a:noFill/>
                    </a:lnB>
                  </a:tcPr>
                </a:tc>
                <a:extLst>
                  <a:ext uri="{0D108BD9-81ED-4DB2-BD59-A6C34878D82A}">
                    <a16:rowId xmlns:a16="http://schemas.microsoft.com/office/drawing/2014/main" val="1966553451"/>
                  </a:ext>
                </a:extLst>
              </a:tr>
              <a:tr h="247305">
                <a:tc>
                  <a:txBody>
                    <a:bodyPr/>
                    <a:lstStyle/>
                    <a:p>
                      <a:pPr algn="l" fontAlgn="b"/>
                      <a:r>
                        <a:rPr lang="en-US" sz="1600" b="0" i="0" u="none" strike="noStrike" dirty="0">
                          <a:solidFill>
                            <a:srgbClr val="000000"/>
                          </a:solidFill>
                          <a:effectLst/>
                          <a:latin typeface="Franklin Gothic Book" panose="020B0503020102020204" pitchFamily="34" charset="0"/>
                        </a:rPr>
                        <a:t>61+</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Franklin Gothic Book" panose="020B0503020102020204" pitchFamily="34" charset="0"/>
                        </a:rPr>
                        <a:t>35%</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4528832"/>
                  </a:ext>
                </a:extLst>
              </a:tr>
            </a:tbl>
          </a:graphicData>
        </a:graphic>
      </p:graphicFrame>
    </p:spTree>
    <p:extLst>
      <p:ext uri="{BB962C8B-B14F-4D97-AF65-F5344CB8AC3E}">
        <p14:creationId xmlns:p14="http://schemas.microsoft.com/office/powerpoint/2010/main" val="1678635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38DF4CF-1DE4-EE45-BD82-1D13EB903344}"/>
              </a:ext>
            </a:extLst>
          </p:cNvPr>
          <p:cNvSpPr>
            <a:spLocks noGrp="1"/>
          </p:cNvSpPr>
          <p:nvPr>
            <p:ph idx="10"/>
          </p:nvPr>
        </p:nvSpPr>
        <p:spPr>
          <a:xfrm>
            <a:off x="457199" y="1068779"/>
            <a:ext cx="3802285" cy="5258467"/>
          </a:xfrm>
        </p:spPr>
        <p:txBody>
          <a:bodyPr/>
          <a:lstStyle/>
          <a:p>
            <a:r>
              <a:rPr lang="en-US" sz="2000" b="1" u="sng" dirty="0"/>
              <a:t>Household Status</a:t>
            </a:r>
            <a:r>
              <a:rPr lang="en-US" sz="2000" dirty="0"/>
              <a:t>: 44 percent households with adult kids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r>
              <a:rPr lang="en-US" sz="2000" b="1" u="sng" dirty="0"/>
              <a:t>Race</a:t>
            </a:r>
            <a:r>
              <a:rPr lang="en-US" sz="2000" dirty="0"/>
              <a:t>: 94 percent white</a:t>
            </a:r>
          </a:p>
          <a:p>
            <a:endParaRPr lang="en-US" sz="2000" dirty="0"/>
          </a:p>
          <a:p>
            <a:endParaRPr lang="en-US" sz="2000" dirty="0"/>
          </a:p>
          <a:p>
            <a:endParaRPr lang="en-US" sz="2000" dirty="0"/>
          </a:p>
          <a:p>
            <a:pPr marL="0" indent="0">
              <a:buNone/>
            </a:pPr>
            <a:endParaRPr lang="en-US" sz="2000" dirty="0"/>
          </a:p>
          <a:p>
            <a:r>
              <a:rPr lang="en-US" sz="2000" b="1" u="sng" dirty="0"/>
              <a:t>Ethnicity</a:t>
            </a:r>
            <a:r>
              <a:rPr lang="en-US" sz="2000" dirty="0"/>
              <a:t>: 97 percent not Hispanic/Latino</a:t>
            </a:r>
          </a:p>
        </p:txBody>
      </p:sp>
      <p:sp>
        <p:nvSpPr>
          <p:cNvPr id="2" name="Subtitle 1">
            <a:extLst>
              <a:ext uri="{FF2B5EF4-FFF2-40B4-BE49-F238E27FC236}">
                <a16:creationId xmlns:a16="http://schemas.microsoft.com/office/drawing/2014/main" id="{509464C4-E6B4-274A-B36D-1D9477EC7B0C}"/>
              </a:ext>
            </a:extLst>
          </p:cNvPr>
          <p:cNvSpPr>
            <a:spLocks noGrp="1"/>
          </p:cNvSpPr>
          <p:nvPr>
            <p:ph type="subTitle" idx="13"/>
          </p:nvPr>
        </p:nvSpPr>
        <p:spPr/>
        <p:txBody>
          <a:bodyPr/>
          <a:lstStyle/>
          <a:p>
            <a:r>
              <a:rPr lang="en-US" dirty="0"/>
              <a:t>Demographics</a:t>
            </a:r>
          </a:p>
        </p:txBody>
      </p:sp>
      <p:sp>
        <p:nvSpPr>
          <p:cNvPr id="3" name="Slide Number Placeholder 2">
            <a:extLst>
              <a:ext uri="{FF2B5EF4-FFF2-40B4-BE49-F238E27FC236}">
                <a16:creationId xmlns:a16="http://schemas.microsoft.com/office/drawing/2014/main" id="{EADDCE4E-889E-6848-A12F-5CC020B23E4A}"/>
              </a:ext>
            </a:extLst>
          </p:cNvPr>
          <p:cNvSpPr>
            <a:spLocks noGrp="1"/>
          </p:cNvSpPr>
          <p:nvPr>
            <p:ph type="sldNum" sz="quarter" idx="14"/>
          </p:nvPr>
        </p:nvSpPr>
        <p:spPr/>
        <p:txBody>
          <a:bodyPr/>
          <a:lstStyle/>
          <a:p>
            <a:pPr>
              <a:defRPr/>
            </a:pPr>
            <a:fld id="{C3EF09C3-9DCB-0747-8109-F6A35154FC6E}" type="slidenum">
              <a:rPr lang="en-US" altLang="en-US" smtClean="0"/>
              <a:pPr>
                <a:defRPr/>
              </a:pPr>
              <a:t>45</a:t>
            </a:fld>
            <a:endParaRPr lang="en-US" altLang="en-US" dirty="0"/>
          </a:p>
        </p:txBody>
      </p:sp>
      <p:graphicFrame>
        <p:nvGraphicFramePr>
          <p:cNvPr id="6" name="Table 5">
            <a:extLst>
              <a:ext uri="{FF2B5EF4-FFF2-40B4-BE49-F238E27FC236}">
                <a16:creationId xmlns:a16="http://schemas.microsoft.com/office/drawing/2014/main" id="{C03AF878-9A1E-EC40-8B91-32F87DB4201F}"/>
              </a:ext>
            </a:extLst>
          </p:cNvPr>
          <p:cNvGraphicFramePr>
            <a:graphicFrameLocks noGrp="1"/>
          </p:cNvGraphicFramePr>
          <p:nvPr>
            <p:extLst>
              <p:ext uri="{D42A27DB-BD31-4B8C-83A1-F6EECF244321}">
                <p14:modId xmlns:p14="http://schemas.microsoft.com/office/powerpoint/2010/main" val="3807925047"/>
              </p:ext>
            </p:extLst>
          </p:nvPr>
        </p:nvGraphicFramePr>
        <p:xfrm>
          <a:off x="4467828" y="965066"/>
          <a:ext cx="4218972" cy="1760971"/>
        </p:xfrm>
        <a:graphic>
          <a:graphicData uri="http://schemas.openxmlformats.org/drawingml/2006/table">
            <a:tbl>
              <a:tblPr/>
              <a:tblGrid>
                <a:gridCol w="3139951">
                  <a:extLst>
                    <a:ext uri="{9D8B030D-6E8A-4147-A177-3AD203B41FA5}">
                      <a16:colId xmlns:a16="http://schemas.microsoft.com/office/drawing/2014/main" val="166363612"/>
                    </a:ext>
                  </a:extLst>
                </a:gridCol>
                <a:gridCol w="1079021">
                  <a:extLst>
                    <a:ext uri="{9D8B030D-6E8A-4147-A177-3AD203B41FA5}">
                      <a16:colId xmlns:a16="http://schemas.microsoft.com/office/drawing/2014/main" val="1204581163"/>
                    </a:ext>
                  </a:extLst>
                </a:gridCol>
              </a:tblGrid>
              <a:tr h="259831">
                <a:tc>
                  <a:txBody>
                    <a:bodyPr/>
                    <a:lstStyle/>
                    <a:p>
                      <a:pPr algn="ctr" fontAlgn="ctr"/>
                      <a:r>
                        <a:rPr lang="en-US" sz="1600" b="0" i="0" u="none" strike="noStrike" dirty="0">
                          <a:solidFill>
                            <a:srgbClr val="000000"/>
                          </a:solidFill>
                          <a:effectLst/>
                          <a:latin typeface="Franklin Gothic Medium" panose="020B0603020102020204" pitchFamily="34" charset="0"/>
                        </a:rPr>
                        <a:t>Household Status</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ctr" fontAlgn="ctr"/>
                      <a:r>
                        <a:rPr lang="en-US" sz="1600" b="0" i="0" u="none" strike="noStrike" dirty="0">
                          <a:solidFill>
                            <a:srgbClr val="000000"/>
                          </a:solidFill>
                          <a:effectLst/>
                          <a:latin typeface="Franklin Gothic Medium" panose="020B0603020102020204" pitchFamily="34" charset="0"/>
                        </a:rPr>
                        <a:t>Percent</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2123250279"/>
                  </a:ext>
                </a:extLst>
              </a:tr>
              <a:tr h="244547">
                <a:tc>
                  <a:txBody>
                    <a:bodyPr/>
                    <a:lstStyle/>
                    <a:p>
                      <a:pPr algn="l" fontAlgn="b"/>
                      <a:r>
                        <a:rPr lang="en-US" sz="1600" b="0" i="0" u="none" strike="noStrike" dirty="0">
                          <a:solidFill>
                            <a:srgbClr val="000000"/>
                          </a:solidFill>
                          <a:effectLst/>
                          <a:latin typeface="Franklin Gothic Book" panose="020B0503020102020204" pitchFamily="34" charset="0"/>
                        </a:rPr>
                        <a:t>Single, no children</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16%</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14336408"/>
                  </a:ext>
                </a:extLst>
              </a:tr>
              <a:tr h="244547">
                <a:tc>
                  <a:txBody>
                    <a:bodyPr/>
                    <a:lstStyle/>
                    <a:p>
                      <a:pPr algn="l" fontAlgn="b"/>
                      <a:r>
                        <a:rPr lang="en-US" sz="1600" b="0" i="0" u="none" strike="noStrike" dirty="0">
                          <a:solidFill>
                            <a:srgbClr val="000000"/>
                          </a:solidFill>
                          <a:effectLst/>
                          <a:latin typeface="Franklin Gothic Book" panose="020B0503020102020204" pitchFamily="34" charset="0"/>
                        </a:rPr>
                        <a:t>Household (couple, no children)</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29%</a:t>
                      </a:r>
                    </a:p>
                  </a:txBody>
                  <a:tcPr marL="9525" marR="9525" marT="9525" marB="0" anchor="b">
                    <a:lnL>
                      <a:noFill/>
                    </a:lnL>
                    <a:lnR>
                      <a:noFill/>
                    </a:lnR>
                    <a:lnT>
                      <a:noFill/>
                    </a:lnT>
                    <a:lnB>
                      <a:noFill/>
                    </a:lnB>
                  </a:tcPr>
                </a:tc>
                <a:extLst>
                  <a:ext uri="{0D108BD9-81ED-4DB2-BD59-A6C34878D82A}">
                    <a16:rowId xmlns:a16="http://schemas.microsoft.com/office/drawing/2014/main" val="1442115051"/>
                  </a:ext>
                </a:extLst>
              </a:tr>
              <a:tr h="378284">
                <a:tc>
                  <a:txBody>
                    <a:bodyPr/>
                    <a:lstStyle/>
                    <a:p>
                      <a:pPr algn="l" fontAlgn="b"/>
                      <a:r>
                        <a:rPr lang="en-US" sz="1600" b="0" i="0" u="none" strike="noStrike" dirty="0">
                          <a:solidFill>
                            <a:srgbClr val="000000"/>
                          </a:solidFill>
                          <a:effectLst/>
                          <a:latin typeface="Franklin Gothic Book" panose="020B0503020102020204" pitchFamily="34" charset="0"/>
                        </a:rPr>
                        <a:t>Household (single or couple) w/children living at home</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19%</a:t>
                      </a:r>
                    </a:p>
                  </a:txBody>
                  <a:tcPr marL="9525" marR="9525" marT="9525" marB="0" anchor="b">
                    <a:lnL>
                      <a:noFill/>
                    </a:lnL>
                    <a:lnR>
                      <a:noFill/>
                    </a:lnR>
                    <a:lnT>
                      <a:noFill/>
                    </a:lnT>
                    <a:lnB>
                      <a:noFill/>
                    </a:lnB>
                  </a:tcPr>
                </a:tc>
                <a:extLst>
                  <a:ext uri="{0D108BD9-81ED-4DB2-BD59-A6C34878D82A}">
                    <a16:rowId xmlns:a16="http://schemas.microsoft.com/office/drawing/2014/main" val="4116137915"/>
                  </a:ext>
                </a:extLst>
              </a:tr>
              <a:tr h="378284">
                <a:tc>
                  <a:txBody>
                    <a:bodyPr/>
                    <a:lstStyle/>
                    <a:p>
                      <a:pPr algn="l" fontAlgn="b"/>
                      <a:r>
                        <a:rPr lang="en-US" sz="1600" b="0" i="0" u="none" strike="noStrike" dirty="0">
                          <a:solidFill>
                            <a:srgbClr val="000000"/>
                          </a:solidFill>
                          <a:effectLst/>
                          <a:latin typeface="Franklin Gothic Book" panose="020B0503020102020204" pitchFamily="34" charset="0"/>
                        </a:rPr>
                        <a:t>Household (single or couple) w/grown children not at home</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36%</a:t>
                      </a:r>
                    </a:p>
                  </a:txBody>
                  <a:tcPr marL="9525" marR="9525" marT="9525" marB="0" anchor="b">
                    <a:lnL>
                      <a:noFill/>
                    </a:lnL>
                    <a:lnR>
                      <a:noFill/>
                    </a:lnR>
                    <a:lnT>
                      <a:noFill/>
                    </a:lnT>
                    <a:lnB>
                      <a:noFill/>
                    </a:lnB>
                  </a:tcPr>
                </a:tc>
                <a:extLst>
                  <a:ext uri="{0D108BD9-81ED-4DB2-BD59-A6C34878D82A}">
                    <a16:rowId xmlns:a16="http://schemas.microsoft.com/office/drawing/2014/main" val="3920767078"/>
                  </a:ext>
                </a:extLst>
              </a:tr>
            </a:tbl>
          </a:graphicData>
        </a:graphic>
      </p:graphicFrame>
      <p:graphicFrame>
        <p:nvGraphicFramePr>
          <p:cNvPr id="7" name="Table 6">
            <a:extLst>
              <a:ext uri="{FF2B5EF4-FFF2-40B4-BE49-F238E27FC236}">
                <a16:creationId xmlns:a16="http://schemas.microsoft.com/office/drawing/2014/main" id="{935F8815-0CB7-6643-A48A-F31E7A7E2C3B}"/>
              </a:ext>
            </a:extLst>
          </p:cNvPr>
          <p:cNvGraphicFramePr>
            <a:graphicFrameLocks noGrp="1"/>
          </p:cNvGraphicFramePr>
          <p:nvPr>
            <p:extLst>
              <p:ext uri="{D42A27DB-BD31-4B8C-83A1-F6EECF244321}">
                <p14:modId xmlns:p14="http://schemas.microsoft.com/office/powerpoint/2010/main" val="320840453"/>
              </p:ext>
            </p:extLst>
          </p:nvPr>
        </p:nvGraphicFramePr>
        <p:xfrm>
          <a:off x="4467828" y="5098401"/>
          <a:ext cx="4218972" cy="995282"/>
        </p:xfrm>
        <a:graphic>
          <a:graphicData uri="http://schemas.openxmlformats.org/drawingml/2006/table">
            <a:tbl>
              <a:tblPr/>
              <a:tblGrid>
                <a:gridCol w="3139951">
                  <a:extLst>
                    <a:ext uri="{9D8B030D-6E8A-4147-A177-3AD203B41FA5}">
                      <a16:colId xmlns:a16="http://schemas.microsoft.com/office/drawing/2014/main" val="2152634807"/>
                    </a:ext>
                  </a:extLst>
                </a:gridCol>
                <a:gridCol w="1079021">
                  <a:extLst>
                    <a:ext uri="{9D8B030D-6E8A-4147-A177-3AD203B41FA5}">
                      <a16:colId xmlns:a16="http://schemas.microsoft.com/office/drawing/2014/main" val="777712991"/>
                    </a:ext>
                  </a:extLst>
                </a:gridCol>
              </a:tblGrid>
              <a:tr h="345302">
                <a:tc>
                  <a:txBody>
                    <a:bodyPr/>
                    <a:lstStyle/>
                    <a:p>
                      <a:pPr algn="ctr" fontAlgn="ctr"/>
                      <a:r>
                        <a:rPr lang="en-US" sz="1600" b="0" i="0" u="none" strike="noStrike" dirty="0">
                          <a:solidFill>
                            <a:srgbClr val="000000"/>
                          </a:solidFill>
                          <a:effectLst/>
                          <a:latin typeface="Franklin Gothic Medium" panose="020B0603020102020204" pitchFamily="34" charset="0"/>
                        </a:rPr>
                        <a:t>Hispanic/Latino</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ctr" fontAlgn="ctr"/>
                      <a:r>
                        <a:rPr lang="en-US" sz="1600" b="0" i="0" u="none" strike="noStrike" dirty="0">
                          <a:solidFill>
                            <a:srgbClr val="000000"/>
                          </a:solidFill>
                          <a:effectLst/>
                          <a:latin typeface="Franklin Gothic Medium" panose="020B0603020102020204" pitchFamily="34" charset="0"/>
                        </a:rPr>
                        <a:t>Percent</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1798593893"/>
                  </a:ext>
                </a:extLst>
              </a:tr>
              <a:tr h="324990">
                <a:tc>
                  <a:txBody>
                    <a:bodyPr/>
                    <a:lstStyle/>
                    <a:p>
                      <a:pPr algn="l" fontAlgn="b"/>
                      <a:r>
                        <a:rPr lang="en-US" sz="1600" b="0" i="0" u="none" strike="noStrike" dirty="0">
                          <a:solidFill>
                            <a:srgbClr val="000000"/>
                          </a:solidFill>
                          <a:effectLst/>
                          <a:latin typeface="Franklin Gothic Book" panose="020B0503020102020204" pitchFamily="34" charset="0"/>
                        </a:rPr>
                        <a:t>Not Hispanic/Latino</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96%</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44150396"/>
                  </a:ext>
                </a:extLst>
              </a:tr>
              <a:tr h="324990">
                <a:tc>
                  <a:txBody>
                    <a:bodyPr/>
                    <a:lstStyle/>
                    <a:p>
                      <a:pPr algn="l" fontAlgn="b"/>
                      <a:r>
                        <a:rPr lang="en-US" sz="1600" b="0" i="0" u="none" strike="noStrike" dirty="0">
                          <a:solidFill>
                            <a:srgbClr val="000000"/>
                          </a:solidFill>
                          <a:effectLst/>
                          <a:latin typeface="Franklin Gothic Book" panose="020B0503020102020204" pitchFamily="34" charset="0"/>
                        </a:rPr>
                        <a:t>Hispanic/Latino</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4%</a:t>
                      </a:r>
                    </a:p>
                  </a:txBody>
                  <a:tcPr marL="9525" marR="9525" marT="9525" marB="0" anchor="b">
                    <a:lnL>
                      <a:noFill/>
                    </a:lnL>
                    <a:lnR>
                      <a:noFill/>
                    </a:lnR>
                    <a:lnT>
                      <a:noFill/>
                    </a:lnT>
                    <a:lnB>
                      <a:noFill/>
                    </a:lnB>
                  </a:tcPr>
                </a:tc>
                <a:extLst>
                  <a:ext uri="{0D108BD9-81ED-4DB2-BD59-A6C34878D82A}">
                    <a16:rowId xmlns:a16="http://schemas.microsoft.com/office/drawing/2014/main" val="3153267711"/>
                  </a:ext>
                </a:extLst>
              </a:tr>
            </a:tbl>
          </a:graphicData>
        </a:graphic>
      </p:graphicFrame>
      <p:graphicFrame>
        <p:nvGraphicFramePr>
          <p:cNvPr id="9" name="Table 8">
            <a:extLst>
              <a:ext uri="{FF2B5EF4-FFF2-40B4-BE49-F238E27FC236}">
                <a16:creationId xmlns:a16="http://schemas.microsoft.com/office/drawing/2014/main" id="{A84D6F40-2B47-E047-9E13-4B7524C53B55}"/>
              </a:ext>
            </a:extLst>
          </p:cNvPr>
          <p:cNvGraphicFramePr>
            <a:graphicFrameLocks noGrp="1"/>
          </p:cNvGraphicFramePr>
          <p:nvPr>
            <p:extLst>
              <p:ext uri="{D42A27DB-BD31-4B8C-83A1-F6EECF244321}">
                <p14:modId xmlns:p14="http://schemas.microsoft.com/office/powerpoint/2010/main" val="4045536841"/>
              </p:ext>
            </p:extLst>
          </p:nvPr>
        </p:nvGraphicFramePr>
        <p:xfrm>
          <a:off x="4467828" y="2944117"/>
          <a:ext cx="4218972" cy="1926867"/>
        </p:xfrm>
        <a:graphic>
          <a:graphicData uri="http://schemas.openxmlformats.org/drawingml/2006/table">
            <a:tbl>
              <a:tblPr/>
              <a:tblGrid>
                <a:gridCol w="3139951">
                  <a:extLst>
                    <a:ext uri="{9D8B030D-6E8A-4147-A177-3AD203B41FA5}">
                      <a16:colId xmlns:a16="http://schemas.microsoft.com/office/drawing/2014/main" val="3865998561"/>
                    </a:ext>
                  </a:extLst>
                </a:gridCol>
                <a:gridCol w="1079021">
                  <a:extLst>
                    <a:ext uri="{9D8B030D-6E8A-4147-A177-3AD203B41FA5}">
                      <a16:colId xmlns:a16="http://schemas.microsoft.com/office/drawing/2014/main" val="365004014"/>
                    </a:ext>
                  </a:extLst>
                </a:gridCol>
              </a:tblGrid>
              <a:tr h="241224">
                <a:tc>
                  <a:txBody>
                    <a:bodyPr/>
                    <a:lstStyle/>
                    <a:p>
                      <a:pPr algn="ctr" fontAlgn="ctr"/>
                      <a:r>
                        <a:rPr lang="en-US" sz="1600" b="0" i="0" u="none" strike="noStrike" dirty="0">
                          <a:solidFill>
                            <a:srgbClr val="000000"/>
                          </a:solidFill>
                          <a:effectLst/>
                          <a:latin typeface="Franklin Gothic Medium" panose="020B0603020102020204" pitchFamily="34" charset="0"/>
                        </a:rPr>
                        <a:t>Race</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tc>
                  <a:txBody>
                    <a:bodyPr/>
                    <a:lstStyle/>
                    <a:p>
                      <a:pPr algn="ctr" fontAlgn="ctr"/>
                      <a:r>
                        <a:rPr lang="en-US" sz="1600" b="0" i="0" u="none" strike="noStrike" dirty="0">
                          <a:solidFill>
                            <a:srgbClr val="000000"/>
                          </a:solidFill>
                          <a:effectLst/>
                          <a:latin typeface="Franklin Gothic Medium" panose="020B0603020102020204" pitchFamily="34" charset="0"/>
                        </a:rPr>
                        <a:t>Percent</a:t>
                      </a:r>
                    </a:p>
                  </a:txBody>
                  <a:tcPr marL="9525" marR="9525" marT="9525" marB="0" anchor="ctr">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1D1D1"/>
                    </a:solidFill>
                  </a:tcPr>
                </a:tc>
                <a:extLst>
                  <a:ext uri="{0D108BD9-81ED-4DB2-BD59-A6C34878D82A}">
                    <a16:rowId xmlns:a16="http://schemas.microsoft.com/office/drawing/2014/main" val="3736466159"/>
                  </a:ext>
                </a:extLst>
              </a:tr>
              <a:tr h="473379">
                <a:tc>
                  <a:txBody>
                    <a:bodyPr/>
                    <a:lstStyle/>
                    <a:p>
                      <a:pPr algn="l" fontAlgn="b"/>
                      <a:r>
                        <a:rPr lang="en-US" sz="1600" b="0" i="0" u="none" strike="noStrike" dirty="0">
                          <a:solidFill>
                            <a:srgbClr val="000000"/>
                          </a:solidFill>
                          <a:effectLst/>
                          <a:latin typeface="Franklin Gothic Book" panose="020B0503020102020204" pitchFamily="34" charset="0"/>
                        </a:rPr>
                        <a:t>﻿Native American or Alaska Native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&lt;1%</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15912624"/>
                  </a:ext>
                </a:extLst>
              </a:tr>
              <a:tr h="473379">
                <a:tc>
                  <a:txBody>
                    <a:bodyPr/>
                    <a:lstStyle/>
                    <a:p>
                      <a:pPr algn="l" fontAlgn="b"/>
                      <a:r>
                        <a:rPr lang="en-US" sz="1600" b="0" i="0" u="none" strike="noStrike" dirty="0">
                          <a:solidFill>
                            <a:srgbClr val="000000"/>
                          </a:solidFill>
                          <a:effectLst/>
                          <a:latin typeface="Franklin Gothic Book" panose="020B0503020102020204" pitchFamily="34" charset="0"/>
                        </a:rPr>
                        <a:t>Write In</a:t>
                      </a:r>
                    </a:p>
                  </a:txBody>
                  <a:tcPr marL="9525" marR="9525" marT="9525" marB="0" anchor="b">
                    <a:lnL>
                      <a:noFill/>
                    </a:lnL>
                    <a:lnR>
                      <a:noFill/>
                    </a:lnR>
                    <a:lnT w="12700" cap="flat" cmpd="sng" algn="ctr">
                      <a:no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2%</a:t>
                      </a:r>
                    </a:p>
                  </a:txBody>
                  <a:tcPr marL="9525" marR="9525" marT="9525" marB="0" anchor="b">
                    <a:lnL>
                      <a:noFill/>
                    </a:lnL>
                    <a:lnR>
                      <a:noFill/>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2299870855"/>
                  </a:ext>
                </a:extLst>
              </a:tr>
              <a:tr h="473379">
                <a:tc>
                  <a:txBody>
                    <a:bodyPr/>
                    <a:lstStyle/>
                    <a:p>
                      <a:pPr algn="l" fontAlgn="b"/>
                      <a:r>
                        <a:rPr lang="en-US" sz="1600" b="0" i="0" u="none" strike="noStrike" dirty="0">
                          <a:solidFill>
                            <a:srgbClr val="000000"/>
                          </a:solidFill>
                          <a:effectLst/>
                          <a:latin typeface="Franklin Gothic Book" panose="020B0503020102020204" pitchFamily="34" charset="0"/>
                        </a:rPr>
                        <a:t>﻿Two or more races </a:t>
                      </a:r>
                    </a:p>
                  </a:txBody>
                  <a:tcPr marL="9525" marR="9525" marT="9525" marB="0" anchor="b">
                    <a:lnL>
                      <a:noFill/>
                    </a:lnL>
                    <a:lnR>
                      <a:noFill/>
                    </a:lnR>
                    <a:lnT w="12700" cap="flat" cmpd="sng" algn="ctr">
                      <a:noFill/>
                      <a:prstDash val="solid"/>
                      <a:round/>
                      <a:headEnd type="none" w="med" len="med"/>
                      <a:tailEnd type="none" w="med" len="med"/>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2%</a:t>
                      </a:r>
                    </a:p>
                  </a:txBody>
                  <a:tcPr marL="9525" marR="9525" marT="9525" marB="0" anchor="b">
                    <a:lnL>
                      <a:noFill/>
                    </a:lnL>
                    <a:lnR>
                      <a:noFill/>
                    </a:lnR>
                    <a:lnT w="12700" cap="flat" cmpd="sng" algn="ctr">
                      <a:noFill/>
                      <a:prstDash val="solid"/>
                      <a:round/>
                      <a:headEnd type="none" w="med" len="med"/>
                      <a:tailEnd type="none" w="med" len="med"/>
                    </a:lnT>
                    <a:lnB>
                      <a:noFill/>
                    </a:lnB>
                  </a:tcPr>
                </a:tc>
                <a:extLst>
                  <a:ext uri="{0D108BD9-81ED-4DB2-BD59-A6C34878D82A}">
                    <a16:rowId xmlns:a16="http://schemas.microsoft.com/office/drawing/2014/main" val="813107347"/>
                  </a:ext>
                </a:extLst>
              </a:tr>
              <a:tr h="241224">
                <a:tc>
                  <a:txBody>
                    <a:bodyPr/>
                    <a:lstStyle/>
                    <a:p>
                      <a:pPr algn="l" fontAlgn="b"/>
                      <a:r>
                        <a:rPr lang="en-US" sz="1600" b="0" i="0" u="none" strike="noStrike" dirty="0">
                          <a:solidFill>
                            <a:srgbClr val="000000"/>
                          </a:solidFill>
                          <a:effectLst/>
                          <a:latin typeface="Franklin Gothic Book" panose="020B0503020102020204" pitchFamily="34" charset="0"/>
                        </a:rPr>
                        <a:t>﻿White/Caucasian</a:t>
                      </a:r>
                    </a:p>
                  </a:txBody>
                  <a:tcPr marL="9525" marR="9525" marT="9525" marB="0" anchor="b">
                    <a:lnL>
                      <a:noFill/>
                    </a:lnL>
                    <a:lnR>
                      <a:noFill/>
                    </a:lnR>
                    <a:lnT>
                      <a:noFill/>
                    </a:lnT>
                    <a:lnB>
                      <a:noFill/>
                    </a:lnB>
                  </a:tcPr>
                </a:tc>
                <a:tc>
                  <a:txBody>
                    <a:bodyPr/>
                    <a:lstStyle/>
                    <a:p>
                      <a:pPr algn="r" fontAlgn="b"/>
                      <a:r>
                        <a:rPr lang="en-US" sz="1600" b="0" i="0" u="none" strike="noStrike" dirty="0">
                          <a:solidFill>
                            <a:srgbClr val="000000"/>
                          </a:solidFill>
                          <a:effectLst/>
                          <a:latin typeface="Franklin Gothic Book" panose="020B0503020102020204" pitchFamily="34" charset="0"/>
                        </a:rPr>
                        <a:t>88%</a:t>
                      </a:r>
                    </a:p>
                  </a:txBody>
                  <a:tcPr marL="9525" marR="9525" marT="9525" marB="0" anchor="b">
                    <a:lnL>
                      <a:noFill/>
                    </a:lnL>
                    <a:lnR>
                      <a:noFill/>
                    </a:lnR>
                    <a:lnT>
                      <a:noFill/>
                    </a:lnT>
                    <a:lnB>
                      <a:noFill/>
                    </a:lnB>
                  </a:tcPr>
                </a:tc>
                <a:extLst>
                  <a:ext uri="{0D108BD9-81ED-4DB2-BD59-A6C34878D82A}">
                    <a16:rowId xmlns:a16="http://schemas.microsoft.com/office/drawing/2014/main" val="4143085743"/>
                  </a:ext>
                </a:extLst>
              </a:tr>
            </a:tbl>
          </a:graphicData>
        </a:graphic>
      </p:graphicFrame>
    </p:spTree>
    <p:extLst>
      <p:ext uri="{BB962C8B-B14F-4D97-AF65-F5344CB8AC3E}">
        <p14:creationId xmlns:p14="http://schemas.microsoft.com/office/powerpoint/2010/main" val="207110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nature&#10;&#10;Description automatically generated">
            <a:extLst>
              <a:ext uri="{FF2B5EF4-FFF2-40B4-BE49-F238E27FC236}">
                <a16:creationId xmlns:a16="http://schemas.microsoft.com/office/drawing/2014/main" id="{C37AC071-D3D3-4242-8864-FA75F5406CC0}"/>
              </a:ext>
            </a:extLst>
          </p:cNvPr>
          <p:cNvPicPr>
            <a:picLocks noChangeAspect="1"/>
          </p:cNvPicPr>
          <p:nvPr/>
        </p:nvPicPr>
        <p:blipFill rotWithShape="1">
          <a:blip r:embed="rId2"/>
          <a:srcRect t="9686"/>
          <a:stretch/>
        </p:blipFill>
        <p:spPr>
          <a:xfrm>
            <a:off x="457199" y="935531"/>
            <a:ext cx="7881257" cy="5258467"/>
          </a:xfrm>
          <a:prstGeom prst="rect">
            <a:avLst/>
          </a:prstGeom>
          <a:noFill/>
        </p:spPr>
      </p:pic>
      <p:sp>
        <p:nvSpPr>
          <p:cNvPr id="2" name="Subtitle 1">
            <a:extLst>
              <a:ext uri="{FF2B5EF4-FFF2-40B4-BE49-F238E27FC236}">
                <a16:creationId xmlns:a16="http://schemas.microsoft.com/office/drawing/2014/main" id="{2D213C90-B584-D045-B44B-2F91FFAA7B1B}"/>
              </a:ext>
            </a:extLst>
          </p:cNvPr>
          <p:cNvSpPr>
            <a:spLocks noGrp="1"/>
          </p:cNvSpPr>
          <p:nvPr>
            <p:ph type="subTitle" idx="13"/>
          </p:nvPr>
        </p:nvSpPr>
        <p:spPr>
          <a:xfrm>
            <a:off x="457200" y="47982"/>
            <a:ext cx="8229600" cy="651748"/>
          </a:xfrm>
        </p:spPr>
        <p:txBody>
          <a:bodyPr>
            <a:normAutofit/>
          </a:bodyPr>
          <a:lstStyle/>
          <a:p>
            <a:r>
              <a:rPr lang="en-US" dirty="0"/>
              <a:t>Where Did Respondents Visit From?</a:t>
            </a:r>
          </a:p>
        </p:txBody>
      </p:sp>
      <p:sp>
        <p:nvSpPr>
          <p:cNvPr id="3" name="Slide Number Placeholder 2">
            <a:extLst>
              <a:ext uri="{FF2B5EF4-FFF2-40B4-BE49-F238E27FC236}">
                <a16:creationId xmlns:a16="http://schemas.microsoft.com/office/drawing/2014/main" id="{89B68F61-04A1-BB45-B538-585349ECB6E4}"/>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C3EF09C3-9DCB-0747-8109-F6A35154FC6E}" type="slidenum">
              <a:rPr lang="en-US" altLang="en-US" smtClean="0"/>
              <a:pPr>
                <a:lnSpc>
                  <a:spcPct val="90000"/>
                </a:lnSpc>
                <a:spcAft>
                  <a:spcPts val="600"/>
                </a:spcAft>
                <a:defRPr/>
              </a:pPr>
              <a:t>5</a:t>
            </a:fld>
            <a:endParaRPr lang="en-US" altLang="en-US" dirty="0"/>
          </a:p>
        </p:txBody>
      </p:sp>
      <p:sp>
        <p:nvSpPr>
          <p:cNvPr id="4" name="TextBox 3">
            <a:extLst>
              <a:ext uri="{FF2B5EF4-FFF2-40B4-BE49-F238E27FC236}">
                <a16:creationId xmlns:a16="http://schemas.microsoft.com/office/drawing/2014/main" id="{774BEBBE-1737-F9AE-466D-58D4A64AF982}"/>
              </a:ext>
            </a:extLst>
          </p:cNvPr>
          <p:cNvSpPr txBox="1"/>
          <p:nvPr/>
        </p:nvSpPr>
        <p:spPr>
          <a:xfrm>
            <a:off x="457199" y="6367463"/>
            <a:ext cx="4992585" cy="323165"/>
          </a:xfrm>
          <a:prstGeom prst="rect">
            <a:avLst/>
          </a:prstGeom>
          <a:noFill/>
        </p:spPr>
        <p:txBody>
          <a:bodyPr wrap="none" rtlCol="0">
            <a:spAutoFit/>
          </a:bodyPr>
          <a:lstStyle/>
          <a:p>
            <a:pPr algn="l"/>
            <a:r>
              <a:rPr lang="en-US" sz="1500" dirty="0">
                <a:solidFill>
                  <a:schemeClr val="bg2">
                    <a:lumMod val="50000"/>
                  </a:schemeClr>
                </a:solidFill>
                <a:latin typeface="+mn-lt"/>
              </a:rPr>
              <a:t>Note: Two respondents were from British Columbia, Canada</a:t>
            </a:r>
          </a:p>
        </p:txBody>
      </p:sp>
    </p:spTree>
    <p:extLst>
      <p:ext uri="{BB962C8B-B14F-4D97-AF65-F5344CB8AC3E}">
        <p14:creationId xmlns:p14="http://schemas.microsoft.com/office/powerpoint/2010/main" val="275881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6BBCE1-369D-E643-9DFC-620805F034CA}"/>
              </a:ext>
            </a:extLst>
          </p:cNvPr>
          <p:cNvSpPr>
            <a:spLocks noGrp="1"/>
          </p:cNvSpPr>
          <p:nvPr>
            <p:ph idx="1"/>
          </p:nvPr>
        </p:nvSpPr>
        <p:spPr>
          <a:xfrm>
            <a:off x="318304" y="1057422"/>
            <a:ext cx="6827618" cy="4187571"/>
          </a:xfrm>
        </p:spPr>
        <p:txBody>
          <a:bodyPr/>
          <a:lstStyle/>
          <a:p>
            <a:pPr marL="0" indent="0">
              <a:buNone/>
            </a:pPr>
            <a:r>
              <a:rPr lang="en-US" sz="2400" b="1" dirty="0"/>
              <a:t>Total Responses by State/Region</a:t>
            </a:r>
          </a:p>
          <a:p>
            <a:pPr marL="0" indent="0">
              <a:buNone/>
            </a:pPr>
            <a:r>
              <a:rPr lang="en-US" sz="2000" dirty="0"/>
              <a:t>Washington:				    156</a:t>
            </a:r>
          </a:p>
          <a:p>
            <a:pPr marL="0" indent="0">
              <a:buNone/>
            </a:pPr>
            <a:r>
              <a:rPr lang="en-US" sz="2000" dirty="0"/>
              <a:t>Idaho:					       10</a:t>
            </a:r>
          </a:p>
          <a:p>
            <a:pPr marL="0" indent="0">
              <a:buNone/>
            </a:pPr>
            <a:r>
              <a:rPr lang="en-US" sz="2000" dirty="0"/>
              <a:t>Montana:					  7</a:t>
            </a:r>
          </a:p>
          <a:p>
            <a:pPr marL="0" indent="0">
              <a:buNone/>
            </a:pPr>
            <a:r>
              <a:rPr lang="en-US" sz="2000" dirty="0"/>
              <a:t>Oregon and California: 	  	  4			</a:t>
            </a:r>
          </a:p>
          <a:p>
            <a:pPr marL="0" indent="0">
              <a:buNone/>
            </a:pPr>
            <a:r>
              <a:rPr lang="en-US" sz="2000" dirty="0"/>
              <a:t>Midwest:					  1</a:t>
            </a:r>
          </a:p>
          <a:p>
            <a:pPr marL="0" indent="0">
              <a:buNone/>
            </a:pPr>
            <a:r>
              <a:rPr lang="en-US" sz="2000" dirty="0"/>
              <a:t>South:						  1</a:t>
            </a:r>
          </a:p>
          <a:p>
            <a:pPr marL="0" indent="0">
              <a:buNone/>
            </a:pPr>
            <a:r>
              <a:rPr lang="en-US" sz="2000" dirty="0"/>
              <a:t>East:						  1</a:t>
            </a:r>
          </a:p>
        </p:txBody>
      </p:sp>
      <p:sp>
        <p:nvSpPr>
          <p:cNvPr id="5" name="Content Placeholder 4">
            <a:extLst>
              <a:ext uri="{FF2B5EF4-FFF2-40B4-BE49-F238E27FC236}">
                <a16:creationId xmlns:a16="http://schemas.microsoft.com/office/drawing/2014/main" id="{E6793667-5C8B-0E44-AFAF-8C1096CD8237}"/>
              </a:ext>
            </a:extLst>
          </p:cNvPr>
          <p:cNvSpPr>
            <a:spLocks noGrp="1"/>
          </p:cNvSpPr>
          <p:nvPr>
            <p:ph idx="14"/>
          </p:nvPr>
        </p:nvSpPr>
        <p:spPr>
          <a:xfrm>
            <a:off x="4939496" y="1613007"/>
            <a:ext cx="3886200" cy="2450887"/>
          </a:xfrm>
          <a:solidFill>
            <a:schemeClr val="bg2"/>
          </a:solidFill>
        </p:spPr>
        <p:txBody>
          <a:bodyPr/>
          <a:lstStyle/>
          <a:p>
            <a:pPr marL="0" indent="0">
              <a:buNone/>
            </a:pPr>
            <a:r>
              <a:rPr lang="en-US" sz="2400" b="1" dirty="0"/>
              <a:t>Top 5 counties</a:t>
            </a:r>
            <a:r>
              <a:rPr lang="en-US" sz="2400" dirty="0"/>
              <a:t>:</a:t>
            </a:r>
          </a:p>
          <a:p>
            <a:pPr lvl="1"/>
            <a:r>
              <a:rPr lang="en-US" sz="2000" dirty="0"/>
              <a:t>Spokane County    (102)</a:t>
            </a:r>
          </a:p>
          <a:p>
            <a:pPr lvl="1"/>
            <a:r>
              <a:rPr lang="en-US" sz="2000" dirty="0"/>
              <a:t>King County 	     (10)</a:t>
            </a:r>
          </a:p>
          <a:p>
            <a:pPr lvl="1"/>
            <a:r>
              <a:rPr lang="en-US" sz="2000" dirty="0"/>
              <a:t>Stevens County	       (9)</a:t>
            </a:r>
          </a:p>
          <a:p>
            <a:pPr lvl="1"/>
            <a:r>
              <a:rPr lang="en-US" sz="2000" dirty="0"/>
              <a:t>Pend Oreille County	(6)</a:t>
            </a:r>
          </a:p>
          <a:p>
            <a:pPr lvl="1"/>
            <a:r>
              <a:rPr lang="en-US" sz="2000" dirty="0"/>
              <a:t>Bonner County		(3)</a:t>
            </a:r>
          </a:p>
          <a:p>
            <a:pPr marL="0" indent="0">
              <a:buNone/>
            </a:pPr>
            <a:endParaRPr lang="en-US" dirty="0"/>
          </a:p>
        </p:txBody>
      </p:sp>
      <p:sp>
        <p:nvSpPr>
          <p:cNvPr id="2" name="Subtitle 1">
            <a:extLst>
              <a:ext uri="{FF2B5EF4-FFF2-40B4-BE49-F238E27FC236}">
                <a16:creationId xmlns:a16="http://schemas.microsoft.com/office/drawing/2014/main" id="{66D19522-E47F-7046-AE59-952D6F0E4F3D}"/>
              </a:ext>
            </a:extLst>
          </p:cNvPr>
          <p:cNvSpPr>
            <a:spLocks noGrp="1"/>
          </p:cNvSpPr>
          <p:nvPr>
            <p:ph type="subTitle" idx="13"/>
          </p:nvPr>
        </p:nvSpPr>
        <p:spPr/>
        <p:txBody>
          <a:bodyPr/>
          <a:lstStyle/>
          <a:p>
            <a:r>
              <a:rPr lang="en-US" dirty="0">
                <a:latin typeface="Trebuchet MS" panose="020B0703020202090204" pitchFamily="34" charset="0"/>
              </a:rPr>
              <a:t>Survey Respondents by State/County</a:t>
            </a:r>
          </a:p>
        </p:txBody>
      </p:sp>
      <p:sp>
        <p:nvSpPr>
          <p:cNvPr id="3" name="Slide Number Placeholder 2">
            <a:extLst>
              <a:ext uri="{FF2B5EF4-FFF2-40B4-BE49-F238E27FC236}">
                <a16:creationId xmlns:a16="http://schemas.microsoft.com/office/drawing/2014/main" id="{5284B8C8-083D-0745-BC8C-3E2BB7662314}"/>
              </a:ext>
            </a:extLst>
          </p:cNvPr>
          <p:cNvSpPr>
            <a:spLocks noGrp="1"/>
          </p:cNvSpPr>
          <p:nvPr>
            <p:ph type="sldNum" sz="quarter" idx="17"/>
          </p:nvPr>
        </p:nvSpPr>
        <p:spPr/>
        <p:txBody>
          <a:bodyPr/>
          <a:lstStyle/>
          <a:p>
            <a:pPr>
              <a:defRPr/>
            </a:pPr>
            <a:fld id="{C3EF09C3-9DCB-0747-8109-F6A35154FC6E}" type="slidenum">
              <a:rPr lang="en-US" altLang="en-US" smtClean="0"/>
              <a:pPr>
                <a:defRPr/>
              </a:pPr>
              <a:t>6</a:t>
            </a:fld>
            <a:endParaRPr lang="en-US" altLang="en-US" dirty="0"/>
          </a:p>
        </p:txBody>
      </p:sp>
    </p:spTree>
    <p:extLst>
      <p:ext uri="{BB962C8B-B14F-4D97-AF65-F5344CB8AC3E}">
        <p14:creationId xmlns:p14="http://schemas.microsoft.com/office/powerpoint/2010/main" val="190994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64EE7A-6759-0345-B072-7445E0335619}"/>
              </a:ext>
            </a:extLst>
          </p:cNvPr>
          <p:cNvSpPr>
            <a:spLocks noGrp="1"/>
          </p:cNvSpPr>
          <p:nvPr>
            <p:ph type="body" sz="quarter" idx="15"/>
          </p:nvPr>
        </p:nvSpPr>
        <p:spPr/>
        <p:txBody>
          <a:bodyPr/>
          <a:lstStyle/>
          <a:p>
            <a:r>
              <a:rPr lang="en-US" dirty="0"/>
              <a:t>Survey Results</a:t>
            </a:r>
          </a:p>
        </p:txBody>
      </p:sp>
      <p:pic>
        <p:nvPicPr>
          <p:cNvPr id="2" name="Picture Placeholder 1">
            <a:extLst>
              <a:ext uri="{FF2B5EF4-FFF2-40B4-BE49-F238E27FC236}">
                <a16:creationId xmlns:a16="http://schemas.microsoft.com/office/drawing/2014/main" id="{2963D144-D630-5F4F-B5E0-5649C1394851}"/>
              </a:ext>
            </a:extLst>
          </p:cNvPr>
          <p:cNvPicPr>
            <a:picLocks noGrp="1" noChangeAspect="1"/>
          </p:cNvPicPr>
          <p:nvPr>
            <p:ph type="pic" idx="14"/>
          </p:nvPr>
        </p:nvPicPr>
        <p:blipFill>
          <a:blip r:embed="rId2"/>
          <a:srcRect t="17035" b="17035"/>
          <a:stretch>
            <a:fillRect/>
          </a:stretch>
        </p:blipFill>
        <p:spPr>
          <a:prstGeom prst="rect">
            <a:avLst/>
          </a:prstGeom>
        </p:spPr>
      </p:pic>
    </p:spTree>
    <p:extLst>
      <p:ext uri="{BB962C8B-B14F-4D97-AF65-F5344CB8AC3E}">
        <p14:creationId xmlns:p14="http://schemas.microsoft.com/office/powerpoint/2010/main" val="271825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1EF7066-72B4-C24F-94B3-8861578C5EC1}"/>
              </a:ext>
            </a:extLst>
          </p:cNvPr>
          <p:cNvSpPr>
            <a:spLocks noGrp="1"/>
          </p:cNvSpPr>
          <p:nvPr>
            <p:ph type="subTitle" idx="13"/>
          </p:nvPr>
        </p:nvSpPr>
        <p:spPr>
          <a:xfrm>
            <a:off x="457200" y="47982"/>
            <a:ext cx="8229600" cy="651748"/>
          </a:xfrm>
        </p:spPr>
        <p:txBody>
          <a:bodyPr>
            <a:normAutofit/>
          </a:bodyPr>
          <a:lstStyle/>
          <a:p>
            <a:r>
              <a:rPr lang="en-US" dirty="0"/>
              <a:t>Key Findings: Overall Summary</a:t>
            </a:r>
          </a:p>
        </p:txBody>
      </p:sp>
      <p:sp>
        <p:nvSpPr>
          <p:cNvPr id="4" name="Slide Number Placeholder 3">
            <a:extLst>
              <a:ext uri="{FF2B5EF4-FFF2-40B4-BE49-F238E27FC236}">
                <a16:creationId xmlns:a16="http://schemas.microsoft.com/office/drawing/2014/main" id="{4A526FDE-B53D-A644-B6F0-8EC3713FB874}"/>
              </a:ext>
            </a:extLst>
          </p:cNvPr>
          <p:cNvSpPr>
            <a:spLocks noGrp="1"/>
          </p:cNvSpPr>
          <p:nvPr>
            <p:ph type="sldNum" sz="quarter" idx="14"/>
          </p:nvPr>
        </p:nvSpPr>
        <p:spPr>
          <a:xfrm>
            <a:off x="7772400" y="6367463"/>
            <a:ext cx="914400" cy="261937"/>
          </a:xfrm>
        </p:spPr>
        <p:txBody>
          <a:bodyPr wrap="square" anchor="ctr">
            <a:normAutofit/>
          </a:bodyPr>
          <a:lstStyle/>
          <a:p>
            <a:pPr>
              <a:lnSpc>
                <a:spcPct val="90000"/>
              </a:lnSpc>
              <a:spcAft>
                <a:spcPts val="600"/>
              </a:spcAft>
              <a:defRPr/>
            </a:pPr>
            <a:fld id="{9813EC25-B425-0045-8CB4-5DB1F8F2FBDC}" type="slidenum">
              <a:rPr lang="en-US" altLang="en-US" smtClean="0"/>
              <a:pPr>
                <a:lnSpc>
                  <a:spcPct val="90000"/>
                </a:lnSpc>
                <a:spcAft>
                  <a:spcPts val="600"/>
                </a:spcAft>
                <a:defRPr/>
              </a:pPr>
              <a:t>8</a:t>
            </a:fld>
            <a:endParaRPr lang="en-US" altLang="en-US"/>
          </a:p>
        </p:txBody>
      </p:sp>
      <p:graphicFrame>
        <p:nvGraphicFramePr>
          <p:cNvPr id="6" name="Content Placeholder 1">
            <a:extLst>
              <a:ext uri="{FF2B5EF4-FFF2-40B4-BE49-F238E27FC236}">
                <a16:creationId xmlns:a16="http://schemas.microsoft.com/office/drawing/2014/main" id="{D4C40967-F17E-48C6-A75C-36E78E417434}"/>
              </a:ext>
            </a:extLst>
          </p:cNvPr>
          <p:cNvGraphicFramePr>
            <a:graphicFrameLocks noGrp="1"/>
          </p:cNvGraphicFramePr>
          <p:nvPr>
            <p:ph idx="10"/>
            <p:extLst>
              <p:ext uri="{D42A27DB-BD31-4B8C-83A1-F6EECF244321}">
                <p14:modId xmlns:p14="http://schemas.microsoft.com/office/powerpoint/2010/main" val="3785208005"/>
              </p:ext>
            </p:extLst>
          </p:nvPr>
        </p:nvGraphicFramePr>
        <p:xfrm>
          <a:off x="457199" y="1068779"/>
          <a:ext cx="8229601" cy="525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596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557EC2-6E57-124D-9034-EB703282F84C}"/>
              </a:ext>
            </a:extLst>
          </p:cNvPr>
          <p:cNvSpPr>
            <a:spLocks noGrp="1"/>
          </p:cNvSpPr>
          <p:nvPr>
            <p:ph type="body" sz="quarter" idx="15"/>
          </p:nvPr>
        </p:nvSpPr>
        <p:spPr/>
        <p:txBody>
          <a:bodyPr/>
          <a:lstStyle/>
          <a:p>
            <a:r>
              <a:rPr lang="en-US" dirty="0"/>
              <a:t>Section I: Visitor Overview</a:t>
            </a:r>
          </a:p>
        </p:txBody>
      </p:sp>
      <p:sp>
        <p:nvSpPr>
          <p:cNvPr id="3" name="Slide Number Placeholder 2">
            <a:extLst>
              <a:ext uri="{FF2B5EF4-FFF2-40B4-BE49-F238E27FC236}">
                <a16:creationId xmlns:a16="http://schemas.microsoft.com/office/drawing/2014/main" id="{2624E2D4-593A-914C-87E6-83270124161A}"/>
              </a:ext>
            </a:extLst>
          </p:cNvPr>
          <p:cNvSpPr>
            <a:spLocks noGrp="1"/>
          </p:cNvSpPr>
          <p:nvPr>
            <p:ph type="sldNum" sz="quarter" idx="16"/>
          </p:nvPr>
        </p:nvSpPr>
        <p:spPr/>
        <p:txBody>
          <a:bodyPr/>
          <a:lstStyle/>
          <a:p>
            <a:pPr>
              <a:defRPr/>
            </a:pPr>
            <a:fld id="{21E821E7-641C-6549-972F-E64E5A1ADC1B}" type="slidenum">
              <a:rPr lang="en-US" altLang="en-US" smtClean="0"/>
              <a:pPr>
                <a:defRPr/>
              </a:pPr>
              <a:t>9</a:t>
            </a:fld>
            <a:endParaRPr lang="en-US" altLang="en-US" dirty="0"/>
          </a:p>
        </p:txBody>
      </p:sp>
      <p:pic>
        <p:nvPicPr>
          <p:cNvPr id="4" name="Picture 3">
            <a:extLst>
              <a:ext uri="{FF2B5EF4-FFF2-40B4-BE49-F238E27FC236}">
                <a16:creationId xmlns:a16="http://schemas.microsoft.com/office/drawing/2014/main" id="{DE5A0FFB-166F-0648-8E40-CC152EB79584}"/>
              </a:ext>
            </a:extLst>
          </p:cNvPr>
          <p:cNvPicPr>
            <a:picLocks noChangeAspect="1"/>
          </p:cNvPicPr>
          <p:nvPr/>
        </p:nvPicPr>
        <p:blipFill>
          <a:blip r:embed="rId2"/>
          <a:stretch>
            <a:fillRect/>
          </a:stretch>
        </p:blipFill>
        <p:spPr>
          <a:xfrm>
            <a:off x="0" y="0"/>
            <a:ext cx="9144000" cy="3679372"/>
          </a:xfrm>
          <a:prstGeom prst="rect">
            <a:avLst/>
          </a:prstGeom>
        </p:spPr>
      </p:pic>
    </p:spTree>
    <p:extLst>
      <p:ext uri="{BB962C8B-B14F-4D97-AF65-F5344CB8AC3E}">
        <p14:creationId xmlns:p14="http://schemas.microsoft.com/office/powerpoint/2010/main" val="2337372755"/>
      </p:ext>
    </p:extLst>
  </p:cSld>
  <p:clrMapOvr>
    <a:masterClrMapping/>
  </p:clrMapOvr>
</p:sld>
</file>

<file path=ppt/theme/theme1.xml><?xml version="1.0" encoding="utf-8"?>
<a:theme xmlns:a="http://schemas.openxmlformats.org/drawingml/2006/main" name="Office Theme">
  <a:themeElements>
    <a:clrScheme name="ECO Palette 2019">
      <a:dk1>
        <a:srgbClr val="000000"/>
      </a:dk1>
      <a:lt1>
        <a:srgbClr val="FFFFFF"/>
      </a:lt1>
      <a:dk2>
        <a:srgbClr val="002C57"/>
      </a:dk2>
      <a:lt2>
        <a:srgbClr val="D1D1D1"/>
      </a:lt2>
      <a:accent1>
        <a:srgbClr val="0DAEC1"/>
      </a:accent1>
      <a:accent2>
        <a:srgbClr val="F1B600"/>
      </a:accent2>
      <a:accent3>
        <a:srgbClr val="E57B00"/>
      </a:accent3>
      <a:accent4>
        <a:srgbClr val="4FB947"/>
      </a:accent4>
      <a:accent5>
        <a:srgbClr val="A0508A"/>
      </a:accent5>
      <a:accent6>
        <a:srgbClr val="2B4F8A"/>
      </a:accent6>
      <a:hlink>
        <a:srgbClr val="5F5F5F"/>
      </a:hlink>
      <a:folHlink>
        <a:srgbClr val="96969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Presentation2" id="{7F1EC71A-0BA0-3A45-BDFE-0168684E096F}" vid="{97A1C7BC-B9A8-614A-B71B-66384DEC03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35175</TotalTime>
  <Words>2158</Words>
  <Application>Microsoft Office PowerPoint</Application>
  <PresentationFormat>On-screen Show (4:3)</PresentationFormat>
  <Paragraphs>313</Paragraphs>
  <Slides>45</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Calibri</vt:lpstr>
      <vt:lpstr>Franklin Gothic Book</vt:lpstr>
      <vt:lpstr>Franklin Gothic Book Regular</vt:lpstr>
      <vt:lpstr>Franklin Gothic Medium</vt:lpstr>
      <vt:lpstr>Gill Sans</vt:lpstr>
      <vt:lpstr>Gill Sans Light</vt:lpstr>
      <vt:lpstr>Gill Sans MT</vt:lpstr>
      <vt:lpstr>Times New Roman</vt:lpstr>
      <vt:lpstr>Trebuchet MS</vt:lpstr>
      <vt:lpstr>Wingdings</vt:lpstr>
      <vt:lpstr>Office Theme</vt:lpstr>
      <vt:lpstr>NE Washington Visitor Opportunities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Sisters Visitor Opportunities Study</dc:title>
  <dc:creator>Egan Cornachione</dc:creator>
  <cp:lastModifiedBy>Shelly Stevens</cp:lastModifiedBy>
  <cp:revision>107</cp:revision>
  <dcterms:created xsi:type="dcterms:W3CDTF">2021-09-20T15:46:48Z</dcterms:created>
  <dcterms:modified xsi:type="dcterms:W3CDTF">2022-07-15T15:55:24Z</dcterms:modified>
</cp:coreProperties>
</file>